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3"/>
  </p:notesMasterIdLst>
  <p:sldIdLst>
    <p:sldId id="271" r:id="rId2"/>
    <p:sldId id="356" r:id="rId3"/>
    <p:sldId id="320" r:id="rId4"/>
    <p:sldId id="323" r:id="rId5"/>
    <p:sldId id="358" r:id="rId6"/>
    <p:sldId id="387" r:id="rId7"/>
    <p:sldId id="357" r:id="rId8"/>
    <p:sldId id="383" r:id="rId9"/>
    <p:sldId id="324" r:id="rId10"/>
    <p:sldId id="359" r:id="rId11"/>
    <p:sldId id="380" r:id="rId12"/>
    <p:sldId id="381" r:id="rId13"/>
    <p:sldId id="360" r:id="rId14"/>
    <p:sldId id="382" r:id="rId15"/>
    <p:sldId id="361" r:id="rId16"/>
    <p:sldId id="384" r:id="rId17"/>
    <p:sldId id="385" r:id="rId18"/>
    <p:sldId id="386" r:id="rId19"/>
    <p:sldId id="363" r:id="rId20"/>
    <p:sldId id="378" r:id="rId21"/>
    <p:sldId id="379"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84678" autoAdjust="0"/>
  </p:normalViewPr>
  <p:slideViewPr>
    <p:cSldViewPr>
      <p:cViewPr varScale="1">
        <p:scale>
          <a:sx n="61" d="100"/>
          <a:sy n="61" d="100"/>
        </p:scale>
        <p:origin x="1320" y="52"/>
      </p:cViewPr>
      <p:guideLst>
        <p:guide orient="horz" pos="2160"/>
        <p:guide pos="864"/>
      </p:guideLst>
    </p:cSldViewPr>
  </p:slideViewPr>
  <p:outlineViewPr>
    <p:cViewPr>
      <p:scale>
        <a:sx n="33" d="100"/>
        <a:sy n="33" d="100"/>
      </p:scale>
      <p:origin x="0" y="2346"/>
    </p:cViewPr>
  </p:outlineViewPr>
  <p:notesTextViewPr>
    <p:cViewPr>
      <p:scale>
        <a:sx n="1" d="1"/>
        <a:sy n="1" d="1"/>
      </p:scale>
      <p:origin x="0" y="0"/>
    </p:cViewPr>
  </p:notesTextViewPr>
  <p:sorterViewPr>
    <p:cViewPr>
      <p:scale>
        <a:sx n="80" d="100"/>
        <a:sy n="80" d="100"/>
      </p:scale>
      <p:origin x="0" y="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8D54E-DB71-49E8-BB66-48EF417974F5}"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423A9-C257-460A-A8ED-9083CE03CE3B}" type="slidenum">
              <a:rPr lang="en-US" smtClean="0"/>
              <a:pPr/>
              <a:t>‹#›</a:t>
            </a:fld>
            <a:endParaRPr lang="en-US"/>
          </a:p>
        </p:txBody>
      </p:sp>
    </p:spTree>
    <p:extLst>
      <p:ext uri="{BB962C8B-B14F-4D97-AF65-F5344CB8AC3E}">
        <p14:creationId xmlns:p14="http://schemas.microsoft.com/office/powerpoint/2010/main" val="3488090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297474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5</a:t>
            </a:fld>
            <a:endParaRPr lang="en-US"/>
          </a:p>
        </p:txBody>
      </p:sp>
    </p:spTree>
    <p:extLst>
      <p:ext uri="{BB962C8B-B14F-4D97-AF65-F5344CB8AC3E}">
        <p14:creationId xmlns:p14="http://schemas.microsoft.com/office/powerpoint/2010/main" val="3234800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13</a:t>
            </a:fld>
            <a:endParaRPr lang="en-US"/>
          </a:p>
        </p:txBody>
      </p:sp>
    </p:spTree>
    <p:extLst>
      <p:ext uri="{BB962C8B-B14F-4D97-AF65-F5344CB8AC3E}">
        <p14:creationId xmlns:p14="http://schemas.microsoft.com/office/powerpoint/2010/main" val="136849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16</a:t>
            </a:fld>
            <a:endParaRPr lang="en-US"/>
          </a:p>
        </p:txBody>
      </p:sp>
    </p:spTree>
    <p:extLst>
      <p:ext uri="{BB962C8B-B14F-4D97-AF65-F5344CB8AC3E}">
        <p14:creationId xmlns:p14="http://schemas.microsoft.com/office/powerpoint/2010/main" val="2952521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17</a:t>
            </a:fld>
            <a:endParaRPr lang="en-US"/>
          </a:p>
        </p:txBody>
      </p:sp>
    </p:spTree>
    <p:extLst>
      <p:ext uri="{BB962C8B-B14F-4D97-AF65-F5344CB8AC3E}">
        <p14:creationId xmlns:p14="http://schemas.microsoft.com/office/powerpoint/2010/main" val="1035330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E423A9-C257-460A-A8ED-9083CE03CE3B}" type="slidenum">
              <a:rPr lang="en-US" smtClean="0"/>
              <a:pPr/>
              <a:t>18</a:t>
            </a:fld>
            <a:endParaRPr lang="en-US"/>
          </a:p>
        </p:txBody>
      </p:sp>
    </p:spTree>
    <p:extLst>
      <p:ext uri="{BB962C8B-B14F-4D97-AF65-F5344CB8AC3E}">
        <p14:creationId xmlns:p14="http://schemas.microsoft.com/office/powerpoint/2010/main" val="1909712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D6E44-03D6-42A2-B60E-8C3266AE535F}" type="datetime1">
              <a:rPr lang="en-US" smtClean="0">
                <a:solidFill>
                  <a:prstClr val="black">
                    <a:tint val="75000"/>
                  </a:prstClr>
                </a:solidFill>
              </a:r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4492BD-6A9C-48FC-AC76-0B4FE11194A1}"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8ED6111-C23E-4BB9-A5EB-010C311CEE00}" type="datetime1">
              <a:rPr lang="en-US" smtClean="0">
                <a:solidFill>
                  <a:prstClr val="black">
                    <a:tint val="75000"/>
                  </a:prstClr>
                </a:solidFill>
              </a:rPr>
              <a:t>10/6/2014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4492BD-6A9C-48FC-AC76-0B4FE11194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323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4E9F2-66ED-42A5-B707-32C07A4C5CA4}" type="datetime1">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extLst>
      <p:ext uri="{BB962C8B-B14F-4D97-AF65-F5344CB8AC3E}">
        <p14:creationId xmlns:p14="http://schemas.microsoft.com/office/powerpoint/2010/main" val="16437072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2E11C-E7AA-448D-9AD6-A82DC8C9454B}" type="datetime1">
              <a:rPr lang="en-US" smtClean="0">
                <a:solidFill>
                  <a:prstClr val="black">
                    <a:tint val="75000"/>
                  </a:prstClr>
                </a:solidFill>
              </a:rPr>
              <a:t>10/6/2014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1" r:id="rId1"/>
    <p:sldLayoutId id="2147483689" r:id="rId2"/>
    <p:sldLayoutId id="2147483690"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Generalizing Over Contexts</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7.2</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New Purpose Statement</a:t>
            </a:r>
            <a:endParaRPr lang="en-US" dirty="0"/>
          </a:p>
        </p:txBody>
      </p:sp>
      <p:sp>
        <p:nvSpPr>
          <p:cNvPr id="7" name="Content Placeholder 6"/>
          <p:cNvSpPr>
            <a:spLocks noGrp="1"/>
          </p:cNvSpPr>
          <p:nvPr>
            <p:ph idx="1"/>
          </p:nvPr>
        </p:nvSpPr>
        <p:spPr>
          <a:xfrm>
            <a:off x="457200" y="1600200"/>
            <a:ext cx="8610600" cy="4724400"/>
          </a:xfrm>
        </p:spPr>
        <p:txBody>
          <a:bodyPr>
            <a:normAutofit/>
          </a:bodyPr>
          <a:lstStyle/>
          <a:p>
            <a:pPr marL="0" indent="0">
              <a:buNone/>
            </a:pPr>
            <a:r>
              <a:rPr lang="en-US" sz="2000" b="1" dirty="0">
                <a:latin typeface="Consolas" pitchFamily="49" charset="0"/>
                <a:cs typeface="Consolas" pitchFamily="49" charset="0"/>
              </a:rPr>
              <a:t>;; number-list-from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 </a:t>
            </a:r>
            <a:r>
              <a:rPr lang="en-US" sz="2000" b="1" dirty="0" err="1">
                <a:latin typeface="Consolas" pitchFamily="49" charset="0"/>
                <a:cs typeface="Consolas" pitchFamily="49" charset="0"/>
              </a:rPr>
              <a:t>ListOf</a:t>
            </a:r>
            <a:r>
              <a:rPr lang="en-US" sz="2000" b="1" dirty="0">
                <a:latin typeface="Consolas" pitchFamily="49" charset="0"/>
                <a:cs typeface="Consolas" pitchFamily="49" charset="0"/>
              </a:rPr>
              <a:t>&lt;X&gt; </a:t>
            </a:r>
            <a:r>
              <a:rPr lang="en-US" sz="2000" b="1" dirty="0" smtClean="0">
                <a:latin typeface="Consolas" pitchFamily="49" charset="0"/>
                <a:cs typeface="Consolas" pitchFamily="49" charset="0"/>
              </a:rPr>
              <a:t>Integer -&gt; </a:t>
            </a:r>
            <a:r>
              <a:rPr lang="en-US" sz="2000" b="1" dirty="0" err="1" smtClean="0">
                <a:latin typeface="Consolas" pitchFamily="49" charset="0"/>
                <a:cs typeface="Consolas" pitchFamily="49" charset="0"/>
              </a:rPr>
              <a:t>NumberedListOf</a:t>
            </a:r>
            <a:r>
              <a:rPr lang="en-US" sz="2000" b="1" dirty="0" smtClean="0">
                <a:latin typeface="Consolas" pitchFamily="49" charset="0"/>
                <a:cs typeface="Consolas" pitchFamily="49" charset="0"/>
              </a:rPr>
              <a:t>&lt;X&gt;</a:t>
            </a:r>
          </a:p>
          <a:p>
            <a:pPr>
              <a:buNone/>
            </a:pPr>
            <a:r>
              <a:rPr lang="en-US" sz="2000" b="1" dirty="0" smtClean="0">
                <a:latin typeface="Consolas" pitchFamily="49" charset="0"/>
                <a:cs typeface="Consolas" pitchFamily="49" charset="0"/>
              </a:rPr>
              <a:t>;; GIVEN: a </a:t>
            </a:r>
            <a:r>
              <a:rPr lang="en-US" sz="2000" b="1" dirty="0" err="1" smtClean="0">
                <a:latin typeface="Consolas" pitchFamily="49" charset="0"/>
                <a:cs typeface="Consolas" pitchFamily="49" charset="0"/>
              </a:rPr>
              <a:t>sublist</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and an integer n</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a:t>
            </a:r>
            <a:r>
              <a:rPr lang="en-US" sz="2000" b="1" dirty="0" smtClean="0">
                <a:solidFill>
                  <a:schemeClr val="accent3">
                    <a:lumMod val="75000"/>
                  </a:schemeClr>
                </a:solidFill>
                <a:latin typeface="Consolas" pitchFamily="49" charset="0"/>
                <a:cs typeface="Consolas" pitchFamily="49" charset="0"/>
              </a:rPr>
              <a:t>WHERE: </a:t>
            </a:r>
            <a:r>
              <a:rPr lang="en-US" sz="2000" b="1" dirty="0" err="1" smtClean="0">
                <a:solidFill>
                  <a:schemeClr val="accent3">
                    <a:lumMod val="75000"/>
                  </a:schemeClr>
                </a:solidFill>
                <a:latin typeface="Consolas" pitchFamily="49" charset="0"/>
                <a:cs typeface="Consolas" pitchFamily="49" charset="0"/>
              </a:rPr>
              <a:t>slst</a:t>
            </a:r>
            <a:r>
              <a:rPr lang="en-US" sz="2000" b="1" dirty="0" smtClean="0">
                <a:solidFill>
                  <a:schemeClr val="accent3">
                    <a:lumMod val="75000"/>
                  </a:schemeClr>
                </a:solidFill>
                <a:latin typeface="Consolas" pitchFamily="49" charset="0"/>
                <a:cs typeface="Consolas" pitchFamily="49" charset="0"/>
              </a:rPr>
              <a:t> is the n-</a:t>
            </a:r>
            <a:r>
              <a:rPr lang="en-US" sz="2000" b="1" dirty="0" err="1" smtClean="0">
                <a:solidFill>
                  <a:schemeClr val="accent3">
                    <a:lumMod val="75000"/>
                  </a:schemeClr>
                </a:solidFill>
                <a:latin typeface="Consolas" pitchFamily="49" charset="0"/>
                <a:cs typeface="Consolas" pitchFamily="49" charset="0"/>
              </a:rPr>
              <a:t>th</a:t>
            </a:r>
            <a:r>
              <a:rPr lang="en-US" sz="2000" b="1" dirty="0" smtClean="0">
                <a:solidFill>
                  <a:schemeClr val="accent3">
                    <a:lumMod val="75000"/>
                  </a:schemeClr>
                </a:solidFill>
                <a:latin typeface="Consolas" pitchFamily="49" charset="0"/>
                <a:cs typeface="Consolas" pitchFamily="49" charset="0"/>
              </a:rPr>
              <a:t> </a:t>
            </a:r>
            <a:r>
              <a:rPr lang="en-US" sz="2000" b="1" dirty="0" err="1" smtClean="0">
                <a:solidFill>
                  <a:schemeClr val="accent3">
                    <a:lumMod val="75000"/>
                  </a:schemeClr>
                </a:solidFill>
                <a:latin typeface="Consolas" pitchFamily="49" charset="0"/>
                <a:cs typeface="Consolas" pitchFamily="49" charset="0"/>
              </a:rPr>
              <a:t>sublist</a:t>
            </a:r>
            <a:r>
              <a:rPr lang="en-US" sz="2000" b="1" dirty="0" smtClean="0">
                <a:solidFill>
                  <a:schemeClr val="accent3">
                    <a:lumMod val="75000"/>
                  </a:schemeClr>
                </a:solidFill>
                <a:latin typeface="Consolas" pitchFamily="49" charset="0"/>
                <a:cs typeface="Consolas" pitchFamily="49" charset="0"/>
              </a:rPr>
              <a:t> of some list lst0</a:t>
            </a:r>
          </a:p>
          <a:p>
            <a:pPr>
              <a:buNone/>
            </a:pPr>
            <a:r>
              <a:rPr lang="en-US" sz="2000" b="1" dirty="0" smtClean="0">
                <a:latin typeface="Consolas" pitchFamily="49" charset="0"/>
                <a:cs typeface="Consolas" pitchFamily="49" charset="0"/>
              </a:rPr>
              <a:t>;; RETURNS: a copy of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numbered according to its</a:t>
            </a:r>
          </a:p>
          <a:p>
            <a:pPr>
              <a:buNone/>
            </a:pPr>
            <a:r>
              <a:rPr lang="en-US" sz="2000" b="1" dirty="0" smtClean="0">
                <a:latin typeface="Consolas" pitchFamily="49" charset="0"/>
                <a:cs typeface="Consolas" pitchFamily="49" charset="0"/>
              </a:rPr>
              <a:t>;;  position in lst0.</a:t>
            </a:r>
          </a:p>
          <a:p>
            <a:pPr>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a:t>
            </a:r>
            <a:r>
              <a:rPr lang="en-US" sz="2000" b="1" dirty="0" smtClean="0">
                <a:latin typeface="Consolas" pitchFamily="49" charset="0"/>
                <a:cs typeface="Consolas" pitchFamily="49" charset="0"/>
              </a:rPr>
              <a:t>on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ListOf</a:t>
            </a:r>
            <a:r>
              <a:rPr lang="en-US" sz="2000" b="1" dirty="0" smtClean="0">
                <a:latin typeface="Consolas" pitchFamily="49" charset="0"/>
                <a:cs typeface="Consolas" pitchFamily="49" charset="0"/>
              </a:rPr>
              <a:t>&lt;X&gt; </a:t>
            </a:r>
          </a:p>
          <a:p>
            <a:pPr>
              <a:buNone/>
            </a:pPr>
            <a:endParaRPr lang="en-US" sz="2000" b="1" dirty="0" smtClean="0">
              <a:latin typeface="Consolas" pitchFamily="49" charset="0"/>
              <a:cs typeface="Consolas" pitchFamily="49" charset="0"/>
            </a:endParaRPr>
          </a:p>
        </p:txBody>
      </p:sp>
      <p:sp>
        <p:nvSpPr>
          <p:cNvPr id="16" name="Rectangle 15"/>
          <p:cNvSpPr/>
          <p:nvPr/>
        </p:nvSpPr>
        <p:spPr>
          <a:xfrm>
            <a:off x="5375148" y="1222248"/>
            <a:ext cx="34290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First, we document that we are looking at a </a:t>
            </a:r>
            <a:r>
              <a:rPr lang="en-US" dirty="0" err="1" smtClean="0">
                <a:solidFill>
                  <a:schemeClr val="tx1"/>
                </a:solidFill>
              </a:rPr>
              <a:t>sublist</a:t>
            </a:r>
            <a:r>
              <a:rPr lang="en-US" dirty="0" smtClean="0">
                <a:solidFill>
                  <a:schemeClr val="tx1"/>
                </a:solidFill>
              </a:rPr>
              <a:t> of some list</a:t>
            </a:r>
            <a:endParaRPr lang="en-US" dirty="0">
              <a:solidFill>
                <a:schemeClr val="tx1"/>
              </a:solidFill>
            </a:endParaRPr>
          </a:p>
        </p:txBody>
      </p:sp>
      <p:cxnSp>
        <p:nvCxnSpPr>
          <p:cNvPr id="20" name="Elbow Connector 19"/>
          <p:cNvCxnSpPr>
            <a:stCxn id="16" idx="2"/>
          </p:cNvCxnSpPr>
          <p:nvPr/>
        </p:nvCxnSpPr>
        <p:spPr>
          <a:xfrm rot="5400000">
            <a:off x="5297424" y="725424"/>
            <a:ext cx="609600" cy="2974848"/>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91464" y="5021580"/>
            <a:ext cx="31242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don't know what that list 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cxnSp>
        <p:nvCxnSpPr>
          <p:cNvPr id="35" name="Straight Arrow Connector 34"/>
          <p:cNvCxnSpPr>
            <a:stCxn id="22" idx="0"/>
          </p:cNvCxnSpPr>
          <p:nvPr/>
        </p:nvCxnSpPr>
        <p:spPr>
          <a:xfrm flipH="1" flipV="1">
            <a:off x="1600200" y="3048000"/>
            <a:ext cx="253364" cy="197358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765232" y="5033772"/>
            <a:ext cx="2209800" cy="134721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is called the </a:t>
            </a:r>
            <a:r>
              <a:rPr lang="en-US" i="1" dirty="0">
                <a:solidFill>
                  <a:srgbClr val="FF0000"/>
                </a:solidFill>
              </a:rPr>
              <a:t>accumulator invariant</a:t>
            </a:r>
          </a:p>
        </p:txBody>
      </p:sp>
      <p:sp>
        <p:nvSpPr>
          <p:cNvPr id="38" name="Rectangle 37"/>
          <p:cNvSpPr/>
          <p:nvPr/>
        </p:nvSpPr>
        <p:spPr>
          <a:xfrm>
            <a:off x="6324600" y="5021580"/>
            <a:ext cx="22098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extra argument n keeps track of the context:  where we are in lst0</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823933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Structural Arguments and Context Arguments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In this example, </a:t>
            </a:r>
            <a:r>
              <a:rPr lang="en-US" b="1" dirty="0" err="1" smtClean="0"/>
              <a:t>slst</a:t>
            </a:r>
            <a:r>
              <a:rPr lang="en-US" dirty="0" smtClean="0"/>
              <a:t> is a </a:t>
            </a:r>
            <a:r>
              <a:rPr lang="en-US" i="1" dirty="0" smtClean="0">
                <a:solidFill>
                  <a:srgbClr val="FF0000"/>
                </a:solidFill>
              </a:rPr>
              <a:t>structural argument</a:t>
            </a:r>
            <a:r>
              <a:rPr lang="en-US" dirty="0" smtClean="0"/>
              <a:t>: it is the argument that we are doing structural </a:t>
            </a:r>
            <a:r>
              <a:rPr lang="en-US" dirty="0" smtClean="0"/>
              <a:t>decomposition on.</a:t>
            </a:r>
            <a:endParaRPr lang="en-US" dirty="0" smtClean="0"/>
          </a:p>
          <a:p>
            <a:r>
              <a:rPr lang="en-US" dirty="0" smtClean="0"/>
              <a:t>n is a </a:t>
            </a:r>
            <a:r>
              <a:rPr lang="en-US" i="1" dirty="0" smtClean="0">
                <a:solidFill>
                  <a:srgbClr val="FF0000"/>
                </a:solidFill>
              </a:rPr>
              <a:t>context argument</a:t>
            </a:r>
            <a:r>
              <a:rPr lang="en-US" dirty="0" smtClean="0"/>
              <a:t>: it tells us something about the context in which we are working.  It generally changes at each recursive call, because the recursive call is solving the problem in a new or bigger context.</a:t>
            </a:r>
          </a:p>
          <a:p>
            <a:r>
              <a:rPr lang="en-US" dirty="0" smtClean="0"/>
              <a:t>The </a:t>
            </a:r>
            <a:r>
              <a:rPr lang="en-US" b="1" dirty="0" smtClean="0"/>
              <a:t>WHERE</a:t>
            </a:r>
            <a:r>
              <a:rPr lang="en-US" dirty="0" smtClean="0"/>
              <a:t> clause tells us how to </a:t>
            </a:r>
            <a:r>
              <a:rPr lang="en-US" i="1" dirty="0" smtClean="0">
                <a:solidFill>
                  <a:srgbClr val="FF0000"/>
                </a:solidFill>
              </a:rPr>
              <a:t>interpret</a:t>
            </a:r>
            <a:r>
              <a:rPr lang="en-US" dirty="0" smtClean="0">
                <a:solidFill>
                  <a:srgbClr val="FF0000"/>
                </a:solidFill>
              </a:rPr>
              <a:t> </a:t>
            </a:r>
            <a:r>
              <a:rPr lang="en-US" dirty="0" smtClean="0"/>
              <a:t>the context argument as a context.</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696508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Context Arguments and Accumulators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The book calls context arguments "accumulators".</a:t>
            </a:r>
          </a:p>
          <a:p>
            <a:r>
              <a:rPr lang="en-US" dirty="0" smtClean="0"/>
              <a:t>For each function you write, you need to be clear on what the structural argument is.</a:t>
            </a:r>
          </a:p>
          <a:p>
            <a:pPr lvl="1"/>
            <a:r>
              <a:rPr lang="en-US" dirty="0" smtClean="0"/>
              <a:t>You've been doing that already in the strategy</a:t>
            </a:r>
          </a:p>
          <a:p>
            <a:r>
              <a:rPr lang="en-US" dirty="0" smtClean="0"/>
              <a:t>Unlike the book, we are not going to make a big deal over what is or is not a context argument/accumulator.</a:t>
            </a:r>
          </a:p>
          <a:p>
            <a:r>
              <a:rPr lang="en-US" dirty="0" smtClean="0"/>
              <a:t>We are also not going to have "+ accumulator" as a strategy or have templates for "structural decomposition + accumulator". </a:t>
            </a:r>
            <a:endParaRPr lang="en-US" dirty="0"/>
          </a:p>
        </p:txBody>
      </p:sp>
      <p:sp>
        <p:nvSpPr>
          <p:cNvPr id="6" name="Rectangle 5"/>
          <p:cNvSpPr/>
          <p:nvPr/>
        </p:nvSpPr>
        <p:spPr>
          <a:xfrm>
            <a:off x="6096000" y="5638800"/>
            <a:ext cx="2286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One fewer thing for you to stress over!</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553880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do our mark-depth example in this </a:t>
            </a:r>
            <a:r>
              <a:rPr lang="en-US" dirty="0" smtClean="0"/>
              <a:t>style</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marL="0" indent="0">
              <a:buNone/>
            </a:pPr>
            <a:r>
              <a:rPr lang="en-US" sz="1800" b="1" dirty="0" smtClean="0">
                <a:latin typeface="Consolas" pitchFamily="49" charset="0"/>
                <a:cs typeface="Consolas" pitchFamily="49" charset="0"/>
              </a:rPr>
              <a:t>;; mark-</a:t>
            </a:r>
            <a:r>
              <a:rPr lang="en-US" sz="1800" b="1" dirty="0" err="1" smtClean="0">
                <a:latin typeface="Consolas" pitchFamily="49" charset="0"/>
                <a:cs typeface="Consolas" pitchFamily="49" charset="0"/>
              </a:rPr>
              <a:t>subtree</a:t>
            </a:r>
            <a:r>
              <a:rPr lang="en-US" sz="1800" b="1" dirty="0" smtClean="0">
                <a:latin typeface="Consolas" pitchFamily="49" charset="0"/>
                <a:cs typeface="Consolas" pitchFamily="49" charset="0"/>
              </a:rPr>
              <a:t> : </a:t>
            </a:r>
            <a:r>
              <a:rPr lang="en-US" sz="1800" b="1" dirty="0" err="1" smtClean="0">
                <a:latin typeface="Consolas" pitchFamily="49" charset="0"/>
                <a:cs typeface="Consolas" pitchFamily="49" charset="0"/>
              </a:rPr>
              <a:t>Bintree</a:t>
            </a:r>
            <a:r>
              <a:rPr lang="en-US" sz="1800" b="1" dirty="0" smtClean="0">
                <a:latin typeface="Consolas" pitchFamily="49" charset="0"/>
                <a:cs typeface="Consolas" pitchFamily="49" charset="0"/>
              </a:rPr>
              <a:t>&lt;X&gt; Number -&gt; </a:t>
            </a:r>
            <a:r>
              <a:rPr lang="en-US" sz="1800" b="1" dirty="0" err="1" smtClean="0">
                <a:latin typeface="Consolas" pitchFamily="49" charset="0"/>
                <a:cs typeface="Consolas" pitchFamily="49" charset="0"/>
              </a:rPr>
              <a:t>Bintree</a:t>
            </a:r>
            <a:r>
              <a:rPr lang="en-US" sz="1800" b="1" dirty="0" smtClean="0">
                <a:latin typeface="Consolas" pitchFamily="49" charset="0"/>
                <a:cs typeface="Consolas" pitchFamily="49" charset="0"/>
              </a:rPr>
              <a:t>&lt;Number&gt;</a:t>
            </a:r>
          </a:p>
          <a:p>
            <a:pPr marL="0" indent="0">
              <a:buNone/>
            </a:pPr>
            <a:r>
              <a:rPr lang="en-US" sz="1800" b="1" dirty="0" smtClean="0">
                <a:latin typeface="Consolas" pitchFamily="49" charset="0"/>
                <a:cs typeface="Consolas" pitchFamily="49" charset="0"/>
              </a:rPr>
              <a:t>;; GIVEN: a </a:t>
            </a:r>
            <a:r>
              <a:rPr lang="en-US" sz="1800" b="1" dirty="0" err="1" smtClean="0">
                <a:latin typeface="Consolas" pitchFamily="49" charset="0"/>
                <a:cs typeface="Consolas" pitchFamily="49" charset="0"/>
              </a:rPr>
              <a:t>subtree</a:t>
            </a:r>
            <a:r>
              <a:rPr lang="en-US" sz="1800" b="1" dirty="0" smtClean="0">
                <a:latin typeface="Consolas" pitchFamily="49" charset="0"/>
                <a:cs typeface="Consolas" pitchFamily="49" charset="0"/>
              </a:rPr>
              <a:t>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of some tree</a:t>
            </a:r>
          </a:p>
          <a:p>
            <a:pPr marL="0" indent="0">
              <a:buNone/>
            </a:pPr>
            <a:r>
              <a:rPr lang="en-US" sz="1800" b="1" dirty="0" smtClean="0">
                <a:latin typeface="Consolas" pitchFamily="49" charset="0"/>
                <a:cs typeface="Consolas" pitchFamily="49" charset="0"/>
              </a:rPr>
              <a:t>;; </a:t>
            </a:r>
            <a:r>
              <a:rPr lang="en-US" sz="1800" b="1" dirty="0" smtClean="0">
                <a:solidFill>
                  <a:schemeClr val="accent3">
                    <a:lumMod val="75000"/>
                  </a:schemeClr>
                </a:solidFill>
                <a:latin typeface="Consolas" pitchFamily="49" charset="0"/>
                <a:cs typeface="Consolas" pitchFamily="49" charset="0"/>
              </a:rPr>
              <a:t>WHERE: the </a:t>
            </a:r>
            <a:r>
              <a:rPr lang="en-US" sz="1800" b="1" dirty="0" err="1" smtClean="0">
                <a:solidFill>
                  <a:schemeClr val="accent3">
                    <a:lumMod val="75000"/>
                  </a:schemeClr>
                </a:solidFill>
                <a:latin typeface="Consolas" pitchFamily="49" charset="0"/>
                <a:cs typeface="Consolas" pitchFamily="49" charset="0"/>
              </a:rPr>
              <a:t>subtree</a:t>
            </a:r>
            <a:r>
              <a:rPr lang="en-US" sz="1800" b="1" dirty="0" smtClean="0">
                <a:solidFill>
                  <a:schemeClr val="accent3">
                    <a:lumMod val="75000"/>
                  </a:schemeClr>
                </a:solidFill>
                <a:latin typeface="Consolas" pitchFamily="49" charset="0"/>
                <a:cs typeface="Consolas" pitchFamily="49" charset="0"/>
              </a:rPr>
              <a:t> occurs at depth n in the tree</a:t>
            </a:r>
          </a:p>
          <a:p>
            <a:pPr marL="0" indent="0">
              <a:buNone/>
            </a:pPr>
            <a:r>
              <a:rPr lang="en-US" sz="1800" b="1" dirty="0" smtClean="0">
                <a:latin typeface="Consolas" pitchFamily="49" charset="0"/>
                <a:cs typeface="Consolas" pitchFamily="49" charset="0"/>
              </a:rPr>
              <a:t>;; RETURNS: a tree the same shape as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but in which </a:t>
            </a:r>
          </a:p>
          <a:p>
            <a:pPr marL="0" indent="0">
              <a:buNone/>
            </a:pPr>
            <a:r>
              <a:rPr lang="en-US" sz="1800" b="1" dirty="0" smtClean="0">
                <a:latin typeface="Consolas" pitchFamily="49" charset="0"/>
                <a:cs typeface="Consolas" pitchFamily="49" charset="0"/>
              </a:rPr>
              <a:t>;; each node is marked with its distance from the top of the tree</a:t>
            </a:r>
          </a:p>
          <a:p>
            <a:pPr marL="0" indent="0">
              <a:buNone/>
            </a:pPr>
            <a:r>
              <a:rPr lang="en-US" sz="1800" b="1" dirty="0" smtClean="0">
                <a:latin typeface="Consolas" pitchFamily="49" charset="0"/>
                <a:cs typeface="Consolas" pitchFamily="49" charset="0"/>
              </a:rPr>
              <a:t>;; STRATEGY: struct </a:t>
            </a:r>
            <a:r>
              <a:rPr lang="en-US" sz="1800" b="1" dirty="0" err="1" smtClean="0">
                <a:latin typeface="Consolas" pitchFamily="49" charset="0"/>
                <a:cs typeface="Consolas" pitchFamily="49" charset="0"/>
              </a:rPr>
              <a:t>decomp</a:t>
            </a:r>
            <a:r>
              <a:rPr lang="en-US" sz="1800" b="1" dirty="0" smtClean="0">
                <a:latin typeface="Consolas" pitchFamily="49" charset="0"/>
                <a:cs typeface="Consolas" pitchFamily="49" charset="0"/>
              </a:rPr>
              <a:t>  on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 </a:t>
            </a:r>
            <a:r>
              <a:rPr lang="en-US" sz="1800" b="1" dirty="0" err="1" smtClean="0">
                <a:latin typeface="Consolas" pitchFamily="49" charset="0"/>
                <a:cs typeface="Consolas" pitchFamily="49" charset="0"/>
              </a:rPr>
              <a:t>Bintree</a:t>
            </a:r>
            <a:r>
              <a:rPr lang="en-US" sz="1800" b="1" dirty="0" smtClean="0">
                <a:latin typeface="Consolas" pitchFamily="49" charset="0"/>
                <a:cs typeface="Consolas" pitchFamily="49" charset="0"/>
              </a:rPr>
              <a:t>&lt;X&gt;</a:t>
            </a:r>
          </a:p>
          <a:p>
            <a:pPr marL="0" indent="0">
              <a:buNone/>
            </a:pPr>
            <a:r>
              <a:rPr lang="en-US" sz="1800" b="1" dirty="0" smtClean="0">
                <a:latin typeface="Consolas" pitchFamily="49" charset="0"/>
                <a:cs typeface="Consolas" pitchFamily="49" charset="0"/>
              </a:rPr>
              <a:t>(define (mark-</a:t>
            </a:r>
            <a:r>
              <a:rPr lang="en-US" sz="1800" b="1" dirty="0" err="1" smtClean="0">
                <a:latin typeface="Consolas" pitchFamily="49" charset="0"/>
                <a:cs typeface="Consolas" pitchFamily="49" charset="0"/>
              </a:rPr>
              <a:t>subtree</a:t>
            </a:r>
            <a:r>
              <a:rPr lang="en-US" sz="1800" b="1" dirty="0" smtClean="0">
                <a:latin typeface="Consolas" pitchFamily="49" charset="0"/>
                <a:cs typeface="Consolas" pitchFamily="49" charset="0"/>
              </a:rPr>
              <a:t>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n)</a:t>
            </a:r>
          </a:p>
          <a:p>
            <a:pPr marL="0" indent="0">
              <a:buNone/>
            </a:pPr>
            <a:r>
              <a:rPr lang="en-US" sz="1800" b="1" dirty="0" smtClean="0">
                <a:latin typeface="Consolas" pitchFamily="49" charset="0"/>
                <a:cs typeface="Consolas" pitchFamily="49" charset="0"/>
              </a:rPr>
              <a:t>  (</a:t>
            </a:r>
            <a:r>
              <a:rPr lang="en-US" sz="1800" b="1" dirty="0" err="1" smtClean="0">
                <a:latin typeface="Consolas" pitchFamily="49" charset="0"/>
                <a:cs typeface="Consolas" pitchFamily="49" charset="0"/>
              </a:rPr>
              <a:t>cond</a:t>
            </a: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[(empty? tree) empty]</a:t>
            </a:r>
          </a:p>
          <a:p>
            <a:pPr marL="0" indent="0">
              <a:buNone/>
            </a:pPr>
            <a:r>
              <a:rPr lang="en-US" sz="1800" b="1" dirty="0" smtClean="0">
                <a:latin typeface="Consolas" pitchFamily="49" charset="0"/>
                <a:cs typeface="Consolas" pitchFamily="49" charset="0"/>
              </a:rPr>
              <a:t>    [else (make-</a:t>
            </a:r>
            <a:r>
              <a:rPr lang="en-US" sz="1800" b="1" dirty="0" err="1" smtClean="0">
                <a:latin typeface="Consolas" pitchFamily="49" charset="0"/>
                <a:cs typeface="Consolas" pitchFamily="49" charset="0"/>
              </a:rPr>
              <a:t>bintree</a:t>
            </a: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(mark-</a:t>
            </a:r>
            <a:r>
              <a:rPr lang="en-US" sz="1800" b="1" dirty="0" err="1" smtClean="0">
                <a:latin typeface="Consolas" pitchFamily="49" charset="0"/>
                <a:cs typeface="Consolas" pitchFamily="49" charset="0"/>
              </a:rPr>
              <a:t>subtree</a:t>
            </a:r>
            <a:r>
              <a:rPr lang="en-US" sz="1800" b="1" dirty="0" smtClean="0">
                <a:latin typeface="Consolas" pitchFamily="49" charset="0"/>
                <a:cs typeface="Consolas" pitchFamily="49" charset="0"/>
              </a:rPr>
              <a:t> (</a:t>
            </a:r>
            <a:r>
              <a:rPr lang="en-US" sz="1800" b="1" dirty="0" err="1" smtClean="0">
                <a:latin typeface="Consolas" pitchFamily="49" charset="0"/>
                <a:cs typeface="Consolas" pitchFamily="49" charset="0"/>
              </a:rPr>
              <a:t>bintree</a:t>
            </a:r>
            <a:r>
              <a:rPr lang="en-US" sz="1800" b="1" dirty="0" smtClean="0">
                <a:latin typeface="Consolas" pitchFamily="49" charset="0"/>
                <a:cs typeface="Consolas" pitchFamily="49" charset="0"/>
              </a:rPr>
              <a:t>-left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 n 1))</a:t>
            </a:r>
          </a:p>
          <a:p>
            <a:pPr marL="0" indent="0">
              <a:buNone/>
            </a:pPr>
            <a:r>
              <a:rPr lang="en-US" sz="1800" b="1" dirty="0" smtClean="0">
                <a:latin typeface="Consolas" pitchFamily="49" charset="0"/>
                <a:cs typeface="Consolas" pitchFamily="49" charset="0"/>
              </a:rPr>
              <a:t>            n</a:t>
            </a:r>
          </a:p>
          <a:p>
            <a:pPr marL="0" indent="0">
              <a:buNone/>
            </a:pPr>
            <a:r>
              <a:rPr lang="en-US" sz="1800" b="1" dirty="0" smtClean="0">
                <a:latin typeface="Consolas" pitchFamily="49" charset="0"/>
                <a:cs typeface="Consolas" pitchFamily="49" charset="0"/>
              </a:rPr>
              <a:t>            (mark-</a:t>
            </a:r>
            <a:r>
              <a:rPr lang="en-US" sz="1800" b="1" dirty="0" err="1" smtClean="0">
                <a:latin typeface="Consolas" pitchFamily="49" charset="0"/>
                <a:cs typeface="Consolas" pitchFamily="49" charset="0"/>
              </a:rPr>
              <a:t>subtree</a:t>
            </a:r>
            <a:r>
              <a:rPr lang="en-US" sz="1800" b="1" dirty="0" smtClean="0">
                <a:latin typeface="Consolas" pitchFamily="49" charset="0"/>
                <a:cs typeface="Consolas" pitchFamily="49" charset="0"/>
              </a:rPr>
              <a:t> (</a:t>
            </a:r>
            <a:r>
              <a:rPr lang="en-US" sz="1800" b="1" dirty="0" err="1" smtClean="0">
                <a:latin typeface="Consolas" pitchFamily="49" charset="0"/>
                <a:cs typeface="Consolas" pitchFamily="49" charset="0"/>
              </a:rPr>
              <a:t>bintree</a:t>
            </a:r>
            <a:r>
              <a:rPr lang="en-US" sz="1800" b="1" dirty="0" smtClean="0">
                <a:latin typeface="Consolas" pitchFamily="49" charset="0"/>
                <a:cs typeface="Consolas" pitchFamily="49" charset="0"/>
              </a:rPr>
              <a:t>-right </a:t>
            </a:r>
            <a:r>
              <a:rPr lang="en-US" sz="1800" b="1" dirty="0" err="1" smtClean="0">
                <a:latin typeface="Consolas" pitchFamily="49" charset="0"/>
                <a:cs typeface="Consolas" pitchFamily="49" charset="0"/>
              </a:rPr>
              <a:t>stree</a:t>
            </a:r>
            <a:r>
              <a:rPr lang="en-US" sz="1800" b="1" dirty="0" smtClean="0">
                <a:latin typeface="Consolas" pitchFamily="49" charset="0"/>
                <a:cs typeface="Consolas" pitchFamily="49" charset="0"/>
              </a:rPr>
              <a:t>) (+ n 1)))]))</a:t>
            </a:r>
            <a:endParaRPr lang="en-US" sz="1800" b="1" dirty="0">
              <a:latin typeface="Consolas" pitchFamily="49" charset="0"/>
              <a:cs typeface="Consolas" pitchFamily="49" charset="0"/>
            </a:endParaRPr>
          </a:p>
        </p:txBody>
      </p:sp>
      <p:sp>
        <p:nvSpPr>
          <p:cNvPr id="4" name="Rectangle 3"/>
          <p:cNvSpPr/>
          <p:nvPr/>
        </p:nvSpPr>
        <p:spPr>
          <a:xfrm>
            <a:off x="6781800" y="1600200"/>
            <a:ext cx="1905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Invariant tells us where we are in the whole tree</a:t>
            </a:r>
            <a:endParaRPr lang="en-US" dirty="0">
              <a:solidFill>
                <a:schemeClr val="tx1"/>
              </a:solidFill>
            </a:endParaRPr>
          </a:p>
        </p:txBody>
      </p:sp>
      <p:sp>
        <p:nvSpPr>
          <p:cNvPr id="5" name="Rectangle 4"/>
          <p:cNvSpPr/>
          <p:nvPr/>
        </p:nvSpPr>
        <p:spPr>
          <a:xfrm>
            <a:off x="6499860" y="3733800"/>
            <a:ext cx="2438400" cy="1143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The RETURNS clause tells us how our answer fits into the original problem.</a:t>
            </a:r>
            <a:endParaRPr lang="en-US" dirty="0">
              <a:solidFill>
                <a:schemeClr val="tx1"/>
              </a:solidFill>
            </a:endParaRPr>
          </a:p>
        </p:txBody>
      </p:sp>
      <p:cxnSp>
        <p:nvCxnSpPr>
          <p:cNvPr id="7" name="Straight Arrow Connector 6"/>
          <p:cNvCxnSpPr/>
          <p:nvPr/>
        </p:nvCxnSpPr>
        <p:spPr>
          <a:xfrm flipH="1" flipV="1">
            <a:off x="6781800" y="3276600"/>
            <a:ext cx="937260" cy="4572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181600" y="2895600"/>
            <a:ext cx="3200400" cy="3810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1" name="Rounded Rectangle 10"/>
          <p:cNvSpPr/>
          <p:nvPr/>
        </p:nvSpPr>
        <p:spPr>
          <a:xfrm>
            <a:off x="5943600" y="4876800"/>
            <a:ext cx="914400" cy="3810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2" name="Rounded Rectangle 11"/>
          <p:cNvSpPr/>
          <p:nvPr/>
        </p:nvSpPr>
        <p:spPr>
          <a:xfrm>
            <a:off x="6105144" y="5562600"/>
            <a:ext cx="914400" cy="3810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3" name="Rectangle 12"/>
          <p:cNvSpPr/>
          <p:nvPr/>
        </p:nvSpPr>
        <p:spPr>
          <a:xfrm>
            <a:off x="1676400" y="5943600"/>
            <a:ext cx="3657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If </a:t>
            </a:r>
            <a:r>
              <a:rPr lang="en-US" dirty="0" err="1" smtClean="0">
                <a:solidFill>
                  <a:schemeClr val="tx1"/>
                </a:solidFill>
              </a:rPr>
              <a:t>stree</a:t>
            </a:r>
            <a:r>
              <a:rPr lang="en-US" dirty="0" smtClean="0">
                <a:solidFill>
                  <a:schemeClr val="tx1"/>
                </a:solidFill>
              </a:rPr>
              <a:t> is at depth n, then its sons are depth n+1.  So the WHERE clause is satisfied at each recursive call.</a:t>
            </a:r>
            <a:endParaRPr lang="en-US" dirty="0">
              <a:solidFill>
                <a:schemeClr val="tx1"/>
              </a:solidFill>
            </a:endParaRPr>
          </a:p>
        </p:txBody>
      </p:sp>
      <p:cxnSp>
        <p:nvCxnSpPr>
          <p:cNvPr id="15" name="Straight Arrow Connector 14"/>
          <p:cNvCxnSpPr>
            <a:stCxn id="13" idx="3"/>
          </p:cNvCxnSpPr>
          <p:nvPr/>
        </p:nvCxnSpPr>
        <p:spPr>
          <a:xfrm flipV="1">
            <a:off x="5334000" y="5257800"/>
            <a:ext cx="609600" cy="1143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3"/>
          </p:cNvCxnSpPr>
          <p:nvPr/>
        </p:nvCxnSpPr>
        <p:spPr>
          <a:xfrm flipV="1">
            <a:off x="5334000" y="5943600"/>
            <a:ext cx="771144" cy="4572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F4492BD-6A9C-48FC-AC76-0B4FE11194A1}"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734776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we need to reconstruct the original function, as usual</a:t>
            </a:r>
            <a:endParaRPr lang="en-US" dirty="0"/>
          </a:p>
        </p:txBody>
      </p:sp>
      <p:sp>
        <p:nvSpPr>
          <p:cNvPr id="3" name="Content Placeholder 2"/>
          <p:cNvSpPr>
            <a:spLocks noGrp="1"/>
          </p:cNvSpPr>
          <p:nvPr>
            <p:ph idx="1"/>
          </p:nvPr>
        </p:nvSpPr>
        <p:spPr/>
        <p:txBody>
          <a:bodyPr>
            <a:normAutofit/>
          </a:bodyPr>
          <a:lstStyle/>
          <a:p>
            <a:pPr marL="0" indent="0"/>
            <a:r>
              <a:rPr lang="en-US" sz="2000" dirty="0"/>
              <a:t>;; </a:t>
            </a:r>
            <a:r>
              <a:rPr lang="en-US" sz="2000" dirty="0" smtClean="0"/>
              <a:t>mark-tree </a:t>
            </a:r>
            <a:r>
              <a:rPr lang="en-US" sz="2000" dirty="0"/>
              <a:t>: </a:t>
            </a:r>
            <a:r>
              <a:rPr lang="en-US" sz="2000" dirty="0" err="1"/>
              <a:t>Bintree</a:t>
            </a:r>
            <a:r>
              <a:rPr lang="en-US" sz="2000" dirty="0"/>
              <a:t>&lt;X&gt; </a:t>
            </a:r>
            <a:r>
              <a:rPr lang="en-US" sz="2000" dirty="0" smtClean="0"/>
              <a:t>-&gt; </a:t>
            </a:r>
            <a:r>
              <a:rPr lang="en-US" sz="2000" dirty="0" err="1"/>
              <a:t>Bintree</a:t>
            </a:r>
            <a:r>
              <a:rPr lang="en-US" sz="2000" dirty="0"/>
              <a:t>&lt;Number&gt;</a:t>
            </a:r>
          </a:p>
          <a:p>
            <a:pPr marL="0" indent="0"/>
            <a:r>
              <a:rPr lang="en-US" sz="2000" dirty="0"/>
              <a:t>;; GIVEN: a </a:t>
            </a:r>
            <a:r>
              <a:rPr lang="en-US" sz="2000" dirty="0" smtClean="0"/>
              <a:t>binary tree</a:t>
            </a:r>
            <a:endParaRPr lang="en-US" sz="2000" dirty="0"/>
          </a:p>
          <a:p>
            <a:pPr marL="0" indent="0"/>
            <a:r>
              <a:rPr lang="en-US" sz="2000" dirty="0" smtClean="0"/>
              <a:t>;; </a:t>
            </a:r>
            <a:r>
              <a:rPr lang="en-US" sz="2000" dirty="0"/>
              <a:t>RETURNS: a tree the same shape as </a:t>
            </a:r>
            <a:r>
              <a:rPr lang="en-US" sz="2000" dirty="0" smtClean="0"/>
              <a:t>tree</a:t>
            </a:r>
            <a:r>
              <a:rPr lang="en-US" sz="2000" dirty="0"/>
              <a:t>, but in which </a:t>
            </a:r>
          </a:p>
          <a:p>
            <a:pPr marL="0" indent="0"/>
            <a:r>
              <a:rPr lang="en-US" sz="2000" dirty="0"/>
              <a:t>;; each node is marked with its distance from the top of </a:t>
            </a:r>
            <a:endParaRPr lang="en-US" sz="2000" dirty="0" smtClean="0"/>
          </a:p>
          <a:p>
            <a:pPr marL="0" indent="0"/>
            <a:r>
              <a:rPr lang="en-US" sz="2000" dirty="0" smtClean="0"/>
              <a:t>;; the tree</a:t>
            </a:r>
          </a:p>
          <a:p>
            <a:pPr marL="0" indent="0"/>
            <a:r>
              <a:rPr lang="en-US" sz="2000" dirty="0" smtClean="0"/>
              <a:t>;; STRATEGY: function composition</a:t>
            </a:r>
          </a:p>
          <a:p>
            <a:pPr marL="0" indent="0"/>
            <a:r>
              <a:rPr lang="en-US" sz="2000" dirty="0" smtClean="0"/>
              <a:t>(define (mark-tree tree)</a:t>
            </a:r>
          </a:p>
          <a:p>
            <a:pPr marL="0" indent="0"/>
            <a:r>
              <a:rPr lang="en-US" sz="2000" dirty="0"/>
              <a:t> </a:t>
            </a:r>
            <a:r>
              <a:rPr lang="en-US" sz="2000" dirty="0" smtClean="0"/>
              <a:t> (mark-</a:t>
            </a:r>
            <a:r>
              <a:rPr lang="en-US" sz="2000" dirty="0" err="1" smtClean="0"/>
              <a:t>subtree</a:t>
            </a:r>
            <a:r>
              <a:rPr lang="en-US" sz="2000" dirty="0" smtClean="0"/>
              <a:t> tree 0))</a:t>
            </a:r>
            <a:endParaRPr lang="en-US" sz="2000" dirty="0"/>
          </a:p>
        </p:txBody>
      </p:sp>
      <p:sp>
        <p:nvSpPr>
          <p:cNvPr id="4" name="Rectangle 3"/>
          <p:cNvSpPr/>
          <p:nvPr/>
        </p:nvSpPr>
        <p:spPr>
          <a:xfrm>
            <a:off x="3276600" y="5029200"/>
            <a:ext cx="34290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The whole tree is a </a:t>
            </a:r>
            <a:r>
              <a:rPr lang="en-US" dirty="0" err="1" smtClean="0">
                <a:solidFill>
                  <a:schemeClr val="tx1"/>
                </a:solidFill>
              </a:rPr>
              <a:t>subtree</a:t>
            </a:r>
            <a:r>
              <a:rPr lang="en-US" dirty="0" smtClean="0">
                <a:solidFill>
                  <a:schemeClr val="tx1"/>
                </a:solidFill>
              </a:rPr>
              <a:t>, and its top node is at depth 0, so the invariant of mark-</a:t>
            </a:r>
            <a:r>
              <a:rPr lang="en-US" dirty="0" err="1" smtClean="0">
                <a:solidFill>
                  <a:schemeClr val="tx1"/>
                </a:solidFill>
              </a:rPr>
              <a:t>subtree</a:t>
            </a:r>
            <a:r>
              <a:rPr lang="en-US" dirty="0" smtClean="0">
                <a:solidFill>
                  <a:schemeClr val="tx1"/>
                </a:solidFill>
              </a:rPr>
              <a:t> is satisfied.</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601405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mutually recursive data </a:t>
            </a:r>
            <a:r>
              <a:rPr lang="en-US" dirty="0" err="1" smtClean="0"/>
              <a:t>defs</a:t>
            </a:r>
            <a:r>
              <a:rPr lang="en-US" dirty="0" smtClean="0"/>
              <a:t>?</a:t>
            </a:r>
            <a:endParaRPr lang="en-US" dirty="0"/>
          </a:p>
        </p:txBody>
      </p:sp>
      <p:sp>
        <p:nvSpPr>
          <p:cNvPr id="3" name="Content Placeholder 2"/>
          <p:cNvSpPr>
            <a:spLocks noGrp="1"/>
          </p:cNvSpPr>
          <p:nvPr>
            <p:ph idx="1"/>
          </p:nvPr>
        </p:nvSpPr>
        <p:spPr/>
        <p:txBody>
          <a:bodyPr/>
          <a:lstStyle/>
          <a:p>
            <a:r>
              <a:rPr lang="en-US" dirty="0" smtClean="0"/>
              <a:t>You’ll have two mutually recursive </a:t>
            </a:r>
            <a:r>
              <a:rPr lang="en-US" dirty="0" err="1" smtClean="0"/>
              <a:t>fcns</a:t>
            </a:r>
            <a:r>
              <a:rPr lang="en-US" dirty="0" smtClean="0"/>
              <a:t> to handle the sub-</a:t>
            </a:r>
            <a:r>
              <a:rPr lang="en-US" dirty="0" err="1" smtClean="0"/>
              <a:t>Sos</a:t>
            </a:r>
            <a:r>
              <a:rPr lang="en-US" dirty="0" smtClean="0"/>
              <a:t> and sub-Loss– nothing else changes.</a:t>
            </a:r>
          </a:p>
          <a:p>
            <a:r>
              <a:rPr lang="en-US" dirty="0" smtClean="0"/>
              <a:t>Let's write this out by writing down the </a:t>
            </a:r>
            <a:r>
              <a:rPr lang="en-US" dirty="0" err="1" smtClean="0"/>
              <a:t>Sos</a:t>
            </a:r>
            <a:r>
              <a:rPr lang="en-US" dirty="0" smtClean="0"/>
              <a:t> and Loss templates and adding a context argument.</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878064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Template for </a:t>
            </a:r>
            <a:r>
              <a:rPr lang="en-US" dirty="0" err="1" smtClean="0"/>
              <a:t>SoS</a:t>
            </a:r>
            <a:r>
              <a:rPr lang="en-US" dirty="0" smtClean="0"/>
              <a:t> and </a:t>
            </a:r>
            <a:r>
              <a:rPr lang="en-US" dirty="0" err="1" smtClean="0"/>
              <a:t>LoSS</a:t>
            </a:r>
            <a:r>
              <a:rPr lang="en-US" dirty="0" smtClean="0"/>
              <a:t>, with context argument (part 1)</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Consolas" pitchFamily="49" charset="0"/>
                <a:cs typeface="Consolas" pitchFamily="49" charset="0"/>
              </a:rPr>
              <a:t>;; GIVEN: a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that is a subpart of some</a:t>
            </a:r>
          </a:p>
          <a:p>
            <a:pPr>
              <a:buNone/>
            </a:pPr>
            <a:r>
              <a:rPr lang="en-US" b="1" dirty="0" smtClean="0">
                <a:latin typeface="Consolas" pitchFamily="49" charset="0"/>
                <a:cs typeface="Consolas" pitchFamily="49" charset="0"/>
              </a:rPr>
              <a:t>;;  larger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sos0 </a:t>
            </a:r>
          </a:p>
          <a:p>
            <a:pPr>
              <a:buNone/>
            </a:pPr>
            <a:r>
              <a:rPr lang="en-US" b="1" dirty="0" smtClean="0">
                <a:latin typeface="Consolas" pitchFamily="49" charset="0"/>
                <a:cs typeface="Consolas" pitchFamily="49" charset="0"/>
              </a:rPr>
              <a:t>;; </a:t>
            </a:r>
            <a:r>
              <a:rPr lang="en-US" b="1" dirty="0" smtClean="0">
                <a:solidFill>
                  <a:schemeClr val="accent3">
                    <a:lumMod val="75000"/>
                  </a:schemeClr>
                </a:solidFill>
                <a:latin typeface="Consolas" pitchFamily="49" charset="0"/>
                <a:cs typeface="Consolas" pitchFamily="49" charset="0"/>
              </a:rPr>
              <a:t>WHERE: &lt;describe how </a:t>
            </a:r>
            <a:r>
              <a:rPr lang="en-US" b="1" dirty="0" err="1" smtClean="0">
                <a:solidFill>
                  <a:schemeClr val="accent3">
                    <a:lumMod val="75000"/>
                  </a:schemeClr>
                </a:solidFill>
                <a:latin typeface="Consolas" pitchFamily="49" charset="0"/>
                <a:cs typeface="Consolas" pitchFamily="49" charset="0"/>
              </a:rPr>
              <a:t>ctxt</a:t>
            </a:r>
            <a:r>
              <a:rPr lang="en-US" b="1" dirty="0" smtClean="0">
                <a:solidFill>
                  <a:schemeClr val="accent3">
                    <a:lumMod val="75000"/>
                  </a:schemeClr>
                </a:solidFill>
                <a:latin typeface="Consolas" pitchFamily="49" charset="0"/>
                <a:cs typeface="Consolas" pitchFamily="49" charset="0"/>
              </a:rPr>
              <a:t> represents the </a:t>
            </a:r>
          </a:p>
          <a:p>
            <a:pPr>
              <a:buNone/>
            </a:pPr>
            <a:r>
              <a:rPr lang="en-US" b="1" dirty="0" smtClean="0">
                <a:solidFill>
                  <a:schemeClr val="accent3">
                    <a:lumMod val="75000"/>
                  </a:schemeClr>
                </a:solidFill>
                <a:latin typeface="Consolas" pitchFamily="49" charset="0"/>
                <a:cs typeface="Consolas" pitchFamily="49" charset="0"/>
              </a:rPr>
              <a:t>;;  portion of sos0 that lies above </a:t>
            </a:r>
            <a:r>
              <a:rPr lang="en-US" b="1" dirty="0" err="1" smtClean="0">
                <a:solidFill>
                  <a:schemeClr val="accent3">
                    <a:lumMod val="75000"/>
                  </a:schemeClr>
                </a:solidFill>
                <a:latin typeface="Consolas" pitchFamily="49" charset="0"/>
                <a:cs typeface="Consolas" pitchFamily="49" charset="0"/>
              </a:rPr>
              <a:t>sos</a:t>
            </a:r>
            <a:r>
              <a:rPr lang="en-US" b="1" dirty="0" smtClean="0">
                <a:solidFill>
                  <a:schemeClr val="accent3">
                    <a:lumMod val="75000"/>
                  </a:schemeClr>
                </a:solidFill>
                <a:latin typeface="Consolas" pitchFamily="49" charset="0"/>
                <a:cs typeface="Consolas" pitchFamily="49" charset="0"/>
              </a:rPr>
              <a:t>&gt;</a:t>
            </a:r>
          </a:p>
          <a:p>
            <a:pPr>
              <a:buNone/>
            </a:pPr>
            <a:r>
              <a:rPr lang="en-US" b="1" dirty="0" smtClean="0">
                <a:latin typeface="Consolas" pitchFamily="49" charset="0"/>
                <a:cs typeface="Consolas" pitchFamily="49" charset="0"/>
              </a:rPr>
              <a:t>;; RETURNS: &lt;something in terms of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and sos0&gt;</a:t>
            </a:r>
          </a:p>
          <a:p>
            <a:pPr>
              <a:buNone/>
            </a:pPr>
            <a:r>
              <a:rPr lang="en-US" b="1" dirty="0" smtClean="0">
                <a:latin typeface="Consolas" pitchFamily="49" charset="0"/>
                <a:cs typeface="Consolas" pitchFamily="49" charset="0"/>
              </a:rPr>
              <a:t>;; STRATEGY: struct </a:t>
            </a:r>
            <a:r>
              <a:rPr lang="en-US" b="1" dirty="0" err="1" smtClean="0">
                <a:latin typeface="Consolas" pitchFamily="49" charset="0"/>
                <a:cs typeface="Consolas" pitchFamily="49" charset="0"/>
              </a:rPr>
              <a:t>decomp</a:t>
            </a:r>
            <a:r>
              <a:rPr lang="en-US" b="1" dirty="0" smtClean="0">
                <a:latin typeface="Consolas" pitchFamily="49" charset="0"/>
                <a:cs typeface="Consolas" pitchFamily="49" charset="0"/>
              </a:rPr>
              <a:t> on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 </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(define (sub-</a:t>
            </a:r>
            <a:r>
              <a:rPr lang="en-US" b="1" dirty="0" err="1" smtClean="0">
                <a:latin typeface="Consolas" pitchFamily="49" charset="0"/>
                <a:cs typeface="Consolas" pitchFamily="49" charset="0"/>
              </a:rPr>
              <a:t>sos</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fn</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subsos</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ctxt</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[(string? </a:t>
            </a:r>
            <a:r>
              <a:rPr lang="en-US" b="1" dirty="0" err="1" smtClean="0">
                <a:latin typeface="Consolas" pitchFamily="49" charset="0"/>
                <a:cs typeface="Consolas" pitchFamily="49" charset="0"/>
              </a:rPr>
              <a:t>subsos</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[else (... (sub-loss-</a:t>
            </a:r>
            <a:r>
              <a:rPr lang="en-US" b="1" dirty="0" err="1" smtClean="0">
                <a:latin typeface="Consolas" pitchFamily="49" charset="0"/>
                <a:cs typeface="Consolas" pitchFamily="49" charset="0"/>
              </a:rPr>
              <a:t>fn</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subsos</a:t>
            </a:r>
            <a:r>
              <a:rPr lang="en-US" b="1" dirty="0" smtClean="0">
                <a:latin typeface="Consolas" pitchFamily="49" charset="0"/>
                <a:cs typeface="Consolas" pitchFamily="49" charset="0"/>
              </a:rPr>
              <a:t> (... </a:t>
            </a:r>
            <a:r>
              <a:rPr lang="en-US" b="1" dirty="0" err="1" smtClean="0">
                <a:latin typeface="Consolas" pitchFamily="49" charset="0"/>
                <a:cs typeface="Consolas" pitchFamily="49" charset="0"/>
              </a:rPr>
              <a:t>ctxt</a:t>
            </a:r>
            <a:r>
              <a:rPr lang="en-US" b="1" dirty="0" smtClean="0">
                <a:latin typeface="Consolas" pitchFamily="49" charset="0"/>
                <a:cs typeface="Consolas" pitchFamily="49" charset="0"/>
              </a:rPr>
              <a:t>)))]))</a:t>
            </a:r>
          </a:p>
          <a:p>
            <a:pPr>
              <a:buNone/>
            </a:pPr>
            <a:endParaRPr lang="en-US" b="1" dirty="0">
              <a:latin typeface="Consolas" pitchFamily="49" charset="0"/>
              <a:cs typeface="Consolas" pitchFamily="49" charset="0"/>
            </a:endParaRPr>
          </a:p>
        </p:txBody>
      </p:sp>
      <p:sp>
        <p:nvSpPr>
          <p:cNvPr id="8" name="Rectangle 7"/>
          <p:cNvSpPr/>
          <p:nvPr/>
        </p:nvSpPr>
        <p:spPr>
          <a:xfrm>
            <a:off x="457200" y="5638800"/>
            <a:ext cx="2514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This still fits the </a:t>
            </a:r>
            <a:r>
              <a:rPr lang="en-US" dirty="0" err="1" smtClean="0">
                <a:solidFill>
                  <a:schemeClr val="tx1"/>
                </a:solidFill>
              </a:rPr>
              <a:t>SoS</a:t>
            </a:r>
            <a:r>
              <a:rPr lang="en-US" dirty="0" smtClean="0">
                <a:solidFill>
                  <a:schemeClr val="tx1"/>
                </a:solidFill>
              </a:rPr>
              <a:t> template</a:t>
            </a:r>
            <a:endParaRPr lang="en-US" dirty="0">
              <a:solidFill>
                <a:schemeClr val="tx1"/>
              </a:solidFill>
            </a:endParaRPr>
          </a:p>
        </p:txBody>
      </p:sp>
      <p:sp>
        <p:nvSpPr>
          <p:cNvPr id="9" name="Rectangle 8"/>
          <p:cNvSpPr/>
          <p:nvPr/>
        </p:nvSpPr>
        <p:spPr>
          <a:xfrm>
            <a:off x="4419600" y="5450360"/>
            <a:ext cx="3657600" cy="12552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When we have a recursive call, we </a:t>
            </a:r>
            <a:r>
              <a:rPr lang="en-US" dirty="0" smtClean="0">
                <a:solidFill>
                  <a:schemeClr val="tx1"/>
                </a:solidFill>
              </a:rPr>
              <a:t>use a new value of the context argument, so </a:t>
            </a:r>
            <a:r>
              <a:rPr lang="en-US" dirty="0">
                <a:solidFill>
                  <a:schemeClr val="tx1"/>
                </a:solidFill>
              </a:rPr>
              <a:t>that </a:t>
            </a:r>
            <a:r>
              <a:rPr lang="en-US" b="1" dirty="0">
                <a:solidFill>
                  <a:schemeClr val="tx1"/>
                </a:solidFill>
              </a:rPr>
              <a:t>sub-loss-</a:t>
            </a:r>
            <a:r>
              <a:rPr lang="en-US" b="1" dirty="0" err="1">
                <a:solidFill>
                  <a:schemeClr val="tx1"/>
                </a:solidFill>
              </a:rPr>
              <a:t>fn</a:t>
            </a:r>
            <a:r>
              <a:rPr lang="en-US" dirty="0" err="1">
                <a:solidFill>
                  <a:schemeClr val="tx1"/>
                </a:solidFill>
              </a:rPr>
              <a:t>'s</a:t>
            </a:r>
            <a:r>
              <a:rPr lang="en-US" dirty="0">
                <a:solidFill>
                  <a:schemeClr val="tx1"/>
                </a:solidFill>
              </a:rPr>
              <a:t> invariant </a:t>
            </a:r>
            <a:r>
              <a:rPr lang="en-US" dirty="0" smtClean="0">
                <a:solidFill>
                  <a:schemeClr val="tx1"/>
                </a:solidFill>
              </a:rPr>
              <a:t>will be </a:t>
            </a:r>
            <a:r>
              <a:rPr lang="en-US" dirty="0">
                <a:solidFill>
                  <a:schemeClr val="tx1"/>
                </a:solidFill>
              </a:rPr>
              <a:t>true.</a:t>
            </a:r>
          </a:p>
        </p:txBody>
      </p:sp>
      <p:cxnSp>
        <p:nvCxnSpPr>
          <p:cNvPr id="14" name="Straight Arrow Connector 13"/>
          <p:cNvCxnSpPr>
            <a:stCxn id="9" idx="0"/>
          </p:cNvCxnSpPr>
          <p:nvPr/>
        </p:nvCxnSpPr>
        <p:spPr>
          <a:xfrm flipV="1">
            <a:off x="6248400" y="5257802"/>
            <a:ext cx="0" cy="19255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16</a:t>
            </a:fld>
            <a:endParaRPr lang="en-US">
              <a:solidFill>
                <a:prstClr val="black">
                  <a:tint val="75000"/>
                </a:prstClr>
              </a:solidFill>
            </a:endParaRPr>
          </a:p>
        </p:txBody>
      </p:sp>
      <p:sp>
        <p:nvSpPr>
          <p:cNvPr id="10" name="Rectangle 9"/>
          <p:cNvSpPr/>
          <p:nvPr/>
        </p:nvSpPr>
        <p:spPr>
          <a:xfrm>
            <a:off x="6172200" y="3687765"/>
            <a:ext cx="2386013" cy="1143000"/>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black"/>
                </a:solidFill>
              </a:rPr>
              <a:t>The </a:t>
            </a:r>
            <a:r>
              <a:rPr lang="en-US" sz="2000" dirty="0" smtClean="0">
                <a:solidFill>
                  <a:schemeClr val="tx1"/>
                </a:solidFill>
              </a:rPr>
              <a:t>invariant </a:t>
            </a:r>
            <a:r>
              <a:rPr lang="en-US" sz="2000" dirty="0">
                <a:solidFill>
                  <a:prstClr val="black"/>
                </a:solidFill>
              </a:rPr>
              <a:t>documents the meaning of </a:t>
            </a:r>
            <a:r>
              <a:rPr lang="en-US" sz="2000" b="1" dirty="0" err="1" smtClean="0">
                <a:solidFill>
                  <a:prstClr val="black"/>
                </a:solidFill>
                <a:latin typeface="Consolas" pitchFamily="49" charset="0"/>
                <a:cs typeface="Consolas" pitchFamily="49" charset="0"/>
              </a:rPr>
              <a:t>ctxt</a:t>
            </a:r>
            <a:endParaRPr lang="en-US" sz="2000" b="1" dirty="0">
              <a:solidFill>
                <a:prstClr val="black"/>
              </a:solidFill>
              <a:latin typeface="Consolas" pitchFamily="49" charset="0"/>
              <a:cs typeface="Consolas" pitchFamily="49" charset="0"/>
            </a:endParaRPr>
          </a:p>
        </p:txBody>
      </p:sp>
      <p:cxnSp>
        <p:nvCxnSpPr>
          <p:cNvPr id="6" name="Straight Arrow Connector 5"/>
          <p:cNvCxnSpPr/>
          <p:nvPr/>
        </p:nvCxnSpPr>
        <p:spPr>
          <a:xfrm flipH="1" flipV="1">
            <a:off x="6705600" y="2590800"/>
            <a:ext cx="60960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818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Template for </a:t>
            </a:r>
            <a:r>
              <a:rPr lang="en-US" dirty="0" err="1"/>
              <a:t>SoS</a:t>
            </a:r>
            <a:r>
              <a:rPr lang="en-US" dirty="0"/>
              <a:t> and </a:t>
            </a:r>
            <a:r>
              <a:rPr lang="en-US" dirty="0" err="1"/>
              <a:t>LoSS</a:t>
            </a:r>
            <a:r>
              <a:rPr lang="en-US" dirty="0"/>
              <a:t>, with context argument (part </a:t>
            </a:r>
            <a:r>
              <a:rPr lang="en-US" dirty="0" smtClean="0"/>
              <a:t>2)</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a:buNone/>
            </a:pPr>
            <a:r>
              <a:rPr lang="en-US" sz="2000" b="1" dirty="0" smtClean="0">
                <a:latin typeface="Consolas" pitchFamily="49" charset="0"/>
                <a:cs typeface="Consolas" pitchFamily="49" charset="0"/>
              </a:rPr>
              <a:t>;; GIVEN a </a:t>
            </a:r>
            <a:r>
              <a:rPr lang="en-US" sz="2000" b="1" dirty="0" err="1" smtClean="0">
                <a:latin typeface="Consolas" pitchFamily="49" charset="0"/>
                <a:cs typeface="Consolas" pitchFamily="49" charset="0"/>
              </a:rPr>
              <a:t>LoSS</a:t>
            </a: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loss that </a:t>
            </a:r>
            <a:r>
              <a:rPr lang="en-US" sz="2000" b="1" dirty="0">
                <a:latin typeface="Consolas" pitchFamily="49" charset="0"/>
                <a:cs typeface="Consolas" pitchFamily="49" charset="0"/>
              </a:rPr>
              <a:t>is a subpart of some</a:t>
            </a:r>
          </a:p>
          <a:p>
            <a:pPr>
              <a:buNone/>
            </a:pPr>
            <a:r>
              <a:rPr lang="en-US" sz="2000" b="1" dirty="0">
                <a:latin typeface="Consolas" pitchFamily="49" charset="0"/>
                <a:cs typeface="Consolas" pitchFamily="49" charset="0"/>
              </a:rPr>
              <a:t>;;  larger </a:t>
            </a:r>
            <a:r>
              <a:rPr lang="en-US" sz="2000" b="1" dirty="0" err="1">
                <a:latin typeface="Consolas" pitchFamily="49" charset="0"/>
                <a:cs typeface="Consolas" pitchFamily="49" charset="0"/>
              </a:rPr>
              <a:t>SoS</a:t>
            </a:r>
            <a:r>
              <a:rPr lang="en-US" sz="2000" b="1" dirty="0">
                <a:latin typeface="Consolas" pitchFamily="49" charset="0"/>
                <a:cs typeface="Consolas" pitchFamily="49" charset="0"/>
              </a:rPr>
              <a:t> sos0 </a:t>
            </a:r>
            <a:endParaRPr lang="en-US" sz="2000" b="1" dirty="0" smtClean="0">
              <a:latin typeface="Consolas" pitchFamily="49" charset="0"/>
              <a:cs typeface="Consolas" pitchFamily="49" charset="0"/>
            </a:endParaRPr>
          </a:p>
          <a:p>
            <a:pPr>
              <a:buNone/>
            </a:pPr>
            <a:r>
              <a:rPr lang="en-US" sz="2000" b="1" dirty="0">
                <a:latin typeface="Consolas" pitchFamily="49" charset="0"/>
                <a:cs typeface="Consolas" pitchFamily="49" charset="0"/>
              </a:rPr>
              <a:t>;; </a:t>
            </a:r>
            <a:r>
              <a:rPr lang="en-US" sz="2000" b="1" dirty="0">
                <a:solidFill>
                  <a:schemeClr val="accent3">
                    <a:lumMod val="75000"/>
                  </a:schemeClr>
                </a:solidFill>
                <a:latin typeface="Consolas" pitchFamily="49" charset="0"/>
                <a:cs typeface="Consolas" pitchFamily="49" charset="0"/>
              </a:rPr>
              <a:t>WHERE: &lt;describe how </a:t>
            </a:r>
            <a:r>
              <a:rPr lang="en-US" sz="2000" b="1" dirty="0" err="1">
                <a:solidFill>
                  <a:schemeClr val="accent3">
                    <a:lumMod val="75000"/>
                  </a:schemeClr>
                </a:solidFill>
                <a:latin typeface="Consolas" pitchFamily="49" charset="0"/>
                <a:cs typeface="Consolas" pitchFamily="49" charset="0"/>
              </a:rPr>
              <a:t>ctxt</a:t>
            </a:r>
            <a:r>
              <a:rPr lang="en-US" sz="2000" b="1" dirty="0">
                <a:solidFill>
                  <a:schemeClr val="accent3">
                    <a:lumMod val="75000"/>
                  </a:schemeClr>
                </a:solidFill>
                <a:latin typeface="Consolas" pitchFamily="49" charset="0"/>
                <a:cs typeface="Consolas" pitchFamily="49" charset="0"/>
              </a:rPr>
              <a:t> represents the </a:t>
            </a:r>
          </a:p>
          <a:p>
            <a:pPr>
              <a:buNone/>
            </a:pPr>
            <a:r>
              <a:rPr lang="en-US" sz="2000" b="1" dirty="0">
                <a:solidFill>
                  <a:schemeClr val="accent3">
                    <a:lumMod val="75000"/>
                  </a:schemeClr>
                </a:solidFill>
                <a:latin typeface="Consolas" pitchFamily="49" charset="0"/>
                <a:cs typeface="Consolas" pitchFamily="49" charset="0"/>
              </a:rPr>
              <a:t>;;  portion of sos0 that lies above </a:t>
            </a:r>
            <a:r>
              <a:rPr lang="en-US" sz="2000" b="1" dirty="0" smtClean="0">
                <a:solidFill>
                  <a:schemeClr val="accent3">
                    <a:lumMod val="75000"/>
                  </a:schemeClr>
                </a:solidFill>
                <a:latin typeface="Consolas" pitchFamily="49" charset="0"/>
                <a:cs typeface="Consolas" pitchFamily="49" charset="0"/>
              </a:rPr>
              <a:t>loss&gt;</a:t>
            </a:r>
            <a:endParaRPr lang="en-US" sz="2000" b="1" dirty="0">
              <a:solidFill>
                <a:schemeClr val="accent3">
                  <a:lumMod val="75000"/>
                </a:schemeClr>
              </a:solidFill>
              <a:latin typeface="Consolas" pitchFamily="49" charset="0"/>
              <a:cs typeface="Consolas" pitchFamily="49" charset="0"/>
            </a:endParaRPr>
          </a:p>
          <a:p>
            <a:pPr>
              <a:buNone/>
            </a:pPr>
            <a:r>
              <a:rPr lang="en-US" sz="2000" b="1" dirty="0">
                <a:latin typeface="Consolas" pitchFamily="49" charset="0"/>
                <a:cs typeface="Consolas" pitchFamily="49" charset="0"/>
              </a:rPr>
              <a:t>;; RETURNS: &lt;something in terms of </a:t>
            </a:r>
            <a:r>
              <a:rPr lang="en-US" sz="2000" b="1" dirty="0" smtClean="0">
                <a:latin typeface="Consolas" pitchFamily="49" charset="0"/>
                <a:cs typeface="Consolas" pitchFamily="49" charset="0"/>
              </a:rPr>
              <a:t>loss </a:t>
            </a:r>
            <a:r>
              <a:rPr lang="en-US" sz="2000" b="1" dirty="0">
                <a:latin typeface="Consolas" pitchFamily="49" charset="0"/>
                <a:cs typeface="Consolas" pitchFamily="49" charset="0"/>
              </a:rPr>
              <a:t>and sos0&gt;</a:t>
            </a:r>
          </a:p>
          <a:p>
            <a:pPr>
              <a:buNone/>
            </a:pPr>
            <a:r>
              <a:rPr lang="en-US" sz="2000" b="1" dirty="0" smtClean="0">
                <a:latin typeface="Consolas" pitchFamily="49" charset="0"/>
                <a:cs typeface="Consolas" pitchFamily="49" charset="0"/>
              </a:rPr>
              <a:t>;; STRATEGY: struct </a:t>
            </a:r>
            <a:r>
              <a:rPr lang="en-US" sz="2000" b="1" dirty="0" err="1" smtClean="0">
                <a:latin typeface="Consolas" pitchFamily="49" charset="0"/>
                <a:cs typeface="Consolas" pitchFamily="49" charset="0"/>
              </a:rPr>
              <a:t>decomp</a:t>
            </a:r>
            <a:r>
              <a:rPr lang="en-US" sz="2000" b="1" dirty="0" smtClean="0">
                <a:latin typeface="Consolas" pitchFamily="49" charset="0"/>
                <a:cs typeface="Consolas" pitchFamily="49" charset="0"/>
              </a:rPr>
              <a:t> on </a:t>
            </a:r>
            <a:r>
              <a:rPr lang="en-US" sz="2000" b="1" dirty="0" err="1" smtClean="0">
                <a:latin typeface="Consolas" pitchFamily="49" charset="0"/>
                <a:cs typeface="Consolas" pitchFamily="49" charset="0"/>
              </a:rPr>
              <a:t>sublos</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LoSS</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(define (sub-loss-</a:t>
            </a:r>
            <a:r>
              <a:rPr lang="en-US" sz="2000" b="1" dirty="0" err="1" smtClean="0">
                <a:latin typeface="Consolas" pitchFamily="49" charset="0"/>
                <a:cs typeface="Consolas" pitchFamily="49" charset="0"/>
              </a:rPr>
              <a:t>fn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subloss</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ctxt</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subloss</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[else (...</a:t>
            </a:r>
          </a:p>
          <a:p>
            <a:pPr>
              <a:buNone/>
            </a:pPr>
            <a:r>
              <a:rPr lang="en-US" sz="2000" b="1" dirty="0" smtClean="0">
                <a:latin typeface="Consolas" pitchFamily="49" charset="0"/>
                <a:cs typeface="Consolas" pitchFamily="49" charset="0"/>
              </a:rPr>
              <a:t>            (sub-</a:t>
            </a:r>
            <a:r>
              <a:rPr lang="en-US" sz="2000" b="1" dirty="0" err="1" smtClean="0">
                <a:latin typeface="Consolas" pitchFamily="49" charset="0"/>
                <a:cs typeface="Consolas" pitchFamily="49" charset="0"/>
              </a:rPr>
              <a:t>sos</a:t>
            </a:r>
            <a:r>
              <a:rPr lang="en-US" sz="2000" b="1" dirty="0" smtClean="0">
                <a:latin typeface="Consolas" pitchFamily="49" charset="0"/>
                <a:cs typeface="Consolas" pitchFamily="49" charset="0"/>
              </a:rPr>
              <a:t>-</a:t>
            </a:r>
            <a:r>
              <a:rPr lang="en-US" sz="2000" b="1" dirty="0" err="1" smtClean="0">
                <a:latin typeface="Consolas" pitchFamily="49" charset="0"/>
                <a:cs typeface="Consolas" pitchFamily="49" charset="0"/>
              </a:rPr>
              <a:t>fn</a:t>
            </a:r>
            <a:r>
              <a:rPr lang="en-US" sz="2000" b="1" dirty="0" smtClean="0">
                <a:latin typeface="Consolas" pitchFamily="49" charset="0"/>
                <a:cs typeface="Consolas" pitchFamily="49" charset="0"/>
              </a:rPr>
              <a:t> (first </a:t>
            </a:r>
            <a:r>
              <a:rPr lang="en-US" sz="2000" b="1" dirty="0" err="1" smtClean="0">
                <a:latin typeface="Consolas" pitchFamily="49" charset="0"/>
                <a:cs typeface="Consolas" pitchFamily="49" charset="0"/>
              </a:rPr>
              <a:t>subloss</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ctxt</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(sub-loss-</a:t>
            </a:r>
            <a:r>
              <a:rPr lang="en-US" sz="2000" b="1" dirty="0" err="1" smtClean="0">
                <a:latin typeface="Consolas" pitchFamily="49" charset="0"/>
                <a:cs typeface="Consolas" pitchFamily="49" charset="0"/>
              </a:rPr>
              <a:t>fn</a:t>
            </a:r>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subloss</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ctxt</a:t>
            </a:r>
            <a:r>
              <a:rPr lang="en-US" sz="2000" b="1" dirty="0" smtClean="0">
                <a:latin typeface="Consolas" pitchFamily="49" charset="0"/>
                <a:cs typeface="Consolas" pitchFamily="49" charset="0"/>
              </a:rPr>
              <a:t>))]))</a:t>
            </a:r>
          </a:p>
        </p:txBody>
      </p:sp>
      <p:sp>
        <p:nvSpPr>
          <p:cNvPr id="9" name="Rectangle 8"/>
          <p:cNvSpPr/>
          <p:nvPr/>
        </p:nvSpPr>
        <p:spPr>
          <a:xfrm>
            <a:off x="6677977" y="1905000"/>
            <a:ext cx="2386013" cy="1143000"/>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black"/>
                </a:solidFill>
              </a:rPr>
              <a:t>The</a:t>
            </a:r>
            <a:r>
              <a:rPr lang="en-US" sz="2000" dirty="0" smtClean="0">
                <a:solidFill>
                  <a:schemeClr val="tx1"/>
                </a:solidFill>
              </a:rPr>
              <a:t> invariant again </a:t>
            </a:r>
            <a:r>
              <a:rPr lang="en-US" sz="2000" dirty="0" smtClean="0">
                <a:solidFill>
                  <a:prstClr val="black"/>
                </a:solidFill>
              </a:rPr>
              <a:t>documents </a:t>
            </a:r>
            <a:r>
              <a:rPr lang="en-US" sz="2000" dirty="0">
                <a:solidFill>
                  <a:prstClr val="black"/>
                </a:solidFill>
              </a:rPr>
              <a:t>the meaning of </a:t>
            </a:r>
            <a:r>
              <a:rPr lang="en-US" sz="2000" b="1" dirty="0" err="1" smtClean="0">
                <a:solidFill>
                  <a:prstClr val="black"/>
                </a:solidFill>
                <a:latin typeface="Consolas" pitchFamily="49" charset="0"/>
                <a:cs typeface="Consolas" pitchFamily="49" charset="0"/>
              </a:rPr>
              <a:t>ctxt</a:t>
            </a:r>
            <a:endParaRPr lang="en-US" sz="2000" b="1" dirty="0">
              <a:solidFill>
                <a:prstClr val="black"/>
              </a:solidFill>
              <a:latin typeface="Consolas" pitchFamily="49" charset="0"/>
              <a:cs typeface="Consolas" pitchFamily="49" charset="0"/>
            </a:endParaRPr>
          </a:p>
        </p:txBody>
      </p:sp>
      <p:sp>
        <p:nvSpPr>
          <p:cNvPr id="10" name="Rectangle 9"/>
          <p:cNvSpPr/>
          <p:nvPr/>
        </p:nvSpPr>
        <p:spPr>
          <a:xfrm>
            <a:off x="2209800" y="6096000"/>
            <a:ext cx="6705600" cy="609600"/>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54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Each recursive call uses </a:t>
            </a:r>
            <a:r>
              <a:rPr lang="en-US" sz="2000" dirty="0">
                <a:solidFill>
                  <a:schemeClr val="tx1"/>
                </a:solidFill>
              </a:rPr>
              <a:t>a new value </a:t>
            </a:r>
            <a:r>
              <a:rPr lang="en-US" sz="2000" dirty="0" smtClean="0">
                <a:solidFill>
                  <a:schemeClr val="tx1"/>
                </a:solidFill>
              </a:rPr>
              <a:t>for </a:t>
            </a:r>
            <a:r>
              <a:rPr lang="en-US" sz="2000" dirty="0">
                <a:solidFill>
                  <a:schemeClr val="tx1"/>
                </a:solidFill>
              </a:rPr>
              <a:t>the context argument, so that </a:t>
            </a:r>
            <a:r>
              <a:rPr lang="en-US" sz="2000" dirty="0" smtClean="0">
                <a:solidFill>
                  <a:schemeClr val="tx1"/>
                </a:solidFill>
              </a:rPr>
              <a:t>each called </a:t>
            </a:r>
            <a:r>
              <a:rPr lang="en-US" sz="2000" dirty="0" smtClean="0">
                <a:solidFill>
                  <a:schemeClr val="tx1"/>
                </a:solidFill>
              </a:rPr>
              <a:t>function's </a:t>
            </a:r>
            <a:r>
              <a:rPr lang="en-US" sz="2000" dirty="0">
                <a:solidFill>
                  <a:schemeClr val="tx1"/>
                </a:solidFill>
              </a:rPr>
              <a:t>invariant will be true.</a:t>
            </a:r>
          </a:p>
        </p:txBody>
      </p:sp>
      <p:sp>
        <p:nvSpPr>
          <p:cNvPr id="15" name="Rectangle 14"/>
          <p:cNvSpPr/>
          <p:nvPr/>
        </p:nvSpPr>
        <p:spPr>
          <a:xfrm>
            <a:off x="228600" y="5334000"/>
            <a:ext cx="1905000"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This still fits the </a:t>
            </a:r>
            <a:r>
              <a:rPr lang="en-US" dirty="0" err="1" smtClean="0">
                <a:solidFill>
                  <a:schemeClr val="tx1"/>
                </a:solidFill>
              </a:rPr>
              <a:t>LoSS</a:t>
            </a:r>
            <a:r>
              <a:rPr lang="en-US" dirty="0" smtClean="0">
                <a:solidFill>
                  <a:schemeClr val="tx1"/>
                </a:solidFill>
              </a:rPr>
              <a:t> template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4248748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Template for </a:t>
            </a:r>
            <a:r>
              <a:rPr lang="en-US" dirty="0" err="1"/>
              <a:t>SoS</a:t>
            </a:r>
            <a:r>
              <a:rPr lang="en-US" dirty="0"/>
              <a:t> and </a:t>
            </a:r>
            <a:r>
              <a:rPr lang="en-US" dirty="0" err="1"/>
              <a:t>LoSS</a:t>
            </a:r>
            <a:r>
              <a:rPr lang="en-US" dirty="0"/>
              <a:t>, with context argument (part </a:t>
            </a:r>
            <a:r>
              <a:rPr lang="en-US" dirty="0" smtClean="0"/>
              <a:t>3)</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a:buNone/>
            </a:pPr>
            <a:r>
              <a:rPr lang="en-US" sz="2000" b="1" dirty="0">
                <a:latin typeface="Consolas" pitchFamily="49" charset="0"/>
                <a:cs typeface="Consolas" pitchFamily="49" charset="0"/>
              </a:rPr>
              <a:t>;; GIVEN a </a:t>
            </a:r>
            <a:r>
              <a:rPr lang="en-US" sz="2000" b="1" dirty="0" err="1" smtClean="0">
                <a:latin typeface="Consolas" pitchFamily="49" charset="0"/>
                <a:cs typeface="Consolas" pitchFamily="49" charset="0"/>
              </a:rPr>
              <a:t>SoSS</a:t>
            </a:r>
            <a:r>
              <a:rPr lang="en-US" sz="2000" b="1" dirty="0" smtClean="0">
                <a:latin typeface="Consolas" pitchFamily="49" charset="0"/>
                <a:cs typeface="Consolas" pitchFamily="49" charset="0"/>
              </a:rPr>
              <a:t> sos0</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RETURNS: &lt;</a:t>
            </a:r>
            <a:r>
              <a:rPr lang="en-US" sz="2000" b="1" dirty="0" smtClean="0">
                <a:latin typeface="Consolas" pitchFamily="49" charset="0"/>
                <a:cs typeface="Consolas" pitchFamily="49" charset="0"/>
              </a:rPr>
              <a:t>something&gt;</a:t>
            </a:r>
            <a:endParaRPr lang="en-US" sz="2000" b="1" dirty="0">
              <a:latin typeface="Consolas" pitchFamily="49" charset="0"/>
              <a:cs typeface="Consolas" pitchFamily="49" charset="0"/>
            </a:endParaRPr>
          </a:p>
          <a:p>
            <a:pPr>
              <a:buNone/>
            </a:pPr>
            <a:r>
              <a:rPr lang="en-US" sz="2000" b="1" dirty="0" smtClean="0">
                <a:latin typeface="Consolas" pitchFamily="49" charset="0"/>
                <a:cs typeface="Consolas" pitchFamily="49" charset="0"/>
              </a:rPr>
              <a:t>;; Strategy: function composition</a:t>
            </a:r>
          </a:p>
          <a:p>
            <a:pPr>
              <a:buNone/>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sos-fn</a:t>
            </a:r>
            <a:r>
              <a:rPr lang="en-US" sz="2000" b="1" dirty="0" smtClean="0">
                <a:latin typeface="Consolas" pitchFamily="49" charset="0"/>
                <a:cs typeface="Consolas" pitchFamily="49" charset="0"/>
              </a:rPr>
              <a:t> sos0)</a:t>
            </a:r>
          </a:p>
          <a:p>
            <a:pPr>
              <a:buNone/>
            </a:pPr>
            <a:r>
              <a:rPr lang="en-US" sz="2000" b="1" dirty="0" smtClean="0">
                <a:latin typeface="Consolas" pitchFamily="49" charset="0"/>
                <a:cs typeface="Consolas" pitchFamily="49" charset="0"/>
              </a:rPr>
              <a:t>  (sub-</a:t>
            </a:r>
            <a:r>
              <a:rPr lang="en-US" sz="2000" b="1" dirty="0" err="1" smtClean="0">
                <a:latin typeface="Consolas" pitchFamily="49" charset="0"/>
                <a:cs typeface="Consolas" pitchFamily="49" charset="0"/>
              </a:rPr>
              <a:t>sos</a:t>
            </a:r>
            <a:r>
              <a:rPr lang="en-US" sz="2000" b="1" dirty="0" smtClean="0">
                <a:latin typeface="Consolas" pitchFamily="49" charset="0"/>
                <a:cs typeface="Consolas" pitchFamily="49" charset="0"/>
              </a:rPr>
              <a:t>-</a:t>
            </a:r>
            <a:r>
              <a:rPr lang="en-US" sz="2000" b="1" dirty="0" err="1" smtClean="0">
                <a:latin typeface="Consolas" pitchFamily="49" charset="0"/>
                <a:cs typeface="Consolas" pitchFamily="49" charset="0"/>
              </a:rPr>
              <a:t>fn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sos</a:t>
            </a:r>
            <a:r>
              <a:rPr lang="en-US" sz="2000" b="1" dirty="0" smtClean="0">
                <a:latin typeface="Consolas" pitchFamily="49" charset="0"/>
                <a:cs typeface="Consolas" pitchFamily="49" charset="0"/>
              </a:rPr>
              <a:t> ...))</a:t>
            </a:r>
          </a:p>
        </p:txBody>
      </p:sp>
      <p:sp>
        <p:nvSpPr>
          <p:cNvPr id="6" name="Rectangle 5"/>
          <p:cNvSpPr/>
          <p:nvPr/>
        </p:nvSpPr>
        <p:spPr>
          <a:xfrm>
            <a:off x="914400" y="4495800"/>
            <a:ext cx="4876800" cy="1295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Pass sub-</a:t>
            </a:r>
            <a:r>
              <a:rPr lang="en-US" dirty="0" err="1" smtClean="0">
                <a:solidFill>
                  <a:schemeClr val="tx1"/>
                </a:solidFill>
              </a:rPr>
              <a:t>sos</a:t>
            </a:r>
            <a:r>
              <a:rPr lang="en-US" dirty="0" smtClean="0">
                <a:solidFill>
                  <a:schemeClr val="tx1"/>
                </a:solidFill>
              </a:rPr>
              <a:t>-</a:t>
            </a:r>
            <a:r>
              <a:rPr lang="en-US" dirty="0" err="1" smtClean="0">
                <a:solidFill>
                  <a:schemeClr val="tx1"/>
                </a:solidFill>
              </a:rPr>
              <a:t>fn</a:t>
            </a:r>
            <a:r>
              <a:rPr lang="en-US" dirty="0" smtClean="0">
                <a:solidFill>
                  <a:schemeClr val="tx1"/>
                </a:solidFill>
              </a:rPr>
              <a:t> a value for its context argument that describes the empty context– that is, one that will make its invariant true.</a:t>
            </a:r>
            <a:endParaRPr lang="en-US" dirty="0">
              <a:solidFill>
                <a:schemeClr val="tx1"/>
              </a:solidFill>
            </a:endParaRPr>
          </a:p>
        </p:txBody>
      </p:sp>
      <p:cxnSp>
        <p:nvCxnSpPr>
          <p:cNvPr id="10" name="Straight Arrow Connector 9"/>
          <p:cNvCxnSpPr>
            <a:stCxn id="6" idx="0"/>
          </p:cNvCxnSpPr>
          <p:nvPr/>
        </p:nvCxnSpPr>
        <p:spPr>
          <a:xfrm flipV="1">
            <a:off x="3352800" y="3429000"/>
            <a:ext cx="0" cy="10668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943600" y="1981200"/>
            <a:ext cx="1905000" cy="1143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Of course we need a function for the whole </a:t>
            </a:r>
            <a:r>
              <a:rPr lang="en-US" dirty="0" err="1" smtClean="0">
                <a:solidFill>
                  <a:schemeClr val="tx1"/>
                </a:solidFill>
              </a:rPr>
              <a:t>SoS</a:t>
            </a:r>
            <a:r>
              <a:rPr lang="en-US" dirty="0" smtClean="0">
                <a:solidFill>
                  <a:schemeClr val="tx1"/>
                </a:solidFill>
              </a:rPr>
              <a:t>!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856364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Recipe for context arguments</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947847780"/>
              </p:ext>
            </p:extLst>
          </p:nvPr>
        </p:nvGraphicFramePr>
        <p:xfrm>
          <a:off x="1295400" y="1865775"/>
          <a:ext cx="6553200" cy="3605482"/>
        </p:xfrm>
        <a:graphic>
          <a:graphicData uri="http://schemas.openxmlformats.org/drawingml/2006/table">
            <a:tbl>
              <a:tblPr firstRow="1" bandRow="1">
                <a:tableStyleId>{5C22544A-7EE6-4342-B048-85BDC9FD1C3A}</a:tableStyleId>
              </a:tblPr>
              <a:tblGrid>
                <a:gridCol w="6553200"/>
              </a:tblGrid>
              <a:tr h="0">
                <a:tc>
                  <a:txBody>
                    <a:bodyPr/>
                    <a:lstStyle/>
                    <a:p>
                      <a:pPr algn="ctr"/>
                      <a:r>
                        <a:rPr lang="en-US" dirty="0" smtClean="0"/>
                        <a:t>Recipe for context arguments</a:t>
                      </a:r>
                      <a:endParaRPr lang="en-US" dirty="0"/>
                    </a:p>
                  </a:txBody>
                  <a:tcPr/>
                </a:tc>
              </a:tr>
              <a:tr h="688806">
                <a:tc>
                  <a:txBody>
                    <a:bodyPr/>
                    <a:lstStyle/>
                    <a:p>
                      <a:r>
                        <a:rPr lang="en-US" dirty="0" smtClean="0"/>
                        <a:t>Is information being lost</a:t>
                      </a:r>
                      <a:r>
                        <a:rPr lang="en-US" baseline="0" dirty="0" smtClean="0"/>
                        <a:t> when you do a structural recursion? If so, what?</a:t>
                      </a:r>
                      <a:endParaRPr lang="en-US" dirty="0"/>
                    </a:p>
                  </a:txBody>
                  <a:tcPr/>
                </a:tc>
              </a:tr>
              <a:tr h="984008">
                <a:tc>
                  <a:txBody>
                    <a:bodyPr/>
                    <a:lstStyle/>
                    <a:p>
                      <a:r>
                        <a:rPr lang="en-US" dirty="0" smtClean="0">
                          <a:solidFill>
                            <a:schemeClr val="tx1"/>
                          </a:solidFill>
                        </a:rPr>
                        <a:t>Formulate a generalized version of the problem that</a:t>
                      </a:r>
                      <a:r>
                        <a:rPr lang="en-US" baseline="0" dirty="0" smtClean="0">
                          <a:solidFill>
                            <a:schemeClr val="tx1"/>
                          </a:solidFill>
                        </a:rPr>
                        <a:t> that works on a substructure of your original. Add a context argument that represents the information "above" the substructure.  Document the purpose of the context argument as an invariant in your purpose statement.</a:t>
                      </a:r>
                      <a:endParaRPr lang="en-US" dirty="0">
                        <a:solidFill>
                          <a:schemeClr val="tx1"/>
                        </a:solidFill>
                      </a:endParaRPr>
                    </a:p>
                  </a:txBody>
                  <a:tcPr/>
                </a:tc>
              </a:tr>
              <a:tr h="399070">
                <a:tc>
                  <a:txBody>
                    <a:bodyPr/>
                    <a:lstStyle/>
                    <a:p>
                      <a:r>
                        <a:rPr lang="en-US" dirty="0" smtClean="0"/>
                        <a:t>Design and test the generalized function.</a:t>
                      </a:r>
                    </a:p>
                  </a:txBody>
                  <a:tcPr/>
                </a:tc>
              </a:tr>
              <a:tr h="688806">
                <a:tc>
                  <a:txBody>
                    <a:bodyPr/>
                    <a:lstStyle/>
                    <a:p>
                      <a:r>
                        <a:rPr lang="en-US" dirty="0" smtClean="0"/>
                        <a:t>Define</a:t>
                      </a:r>
                      <a:r>
                        <a:rPr lang="en-US" baseline="0" dirty="0" smtClean="0"/>
                        <a:t> your original function in terms of the generalized one by supplying an initial value for the context argument.</a:t>
                      </a:r>
                      <a:endParaRPr lang="en-US" dirty="0" smtClean="0"/>
                    </a:p>
                  </a:txBody>
                  <a:tcPr/>
                </a:tc>
              </a:tr>
            </a:tbl>
          </a:graphicData>
        </a:graphic>
      </p:graphicFrame>
      <p:sp>
        <p:nvSpPr>
          <p:cNvPr id="3" name="Slide Number Placeholder 2"/>
          <p:cNvSpPr>
            <a:spLocks noGrp="1"/>
          </p:cNvSpPr>
          <p:nvPr>
            <p:ph type="sldNum" sz="quarter" idx="12"/>
          </p:nvPr>
        </p:nvSpPr>
        <p:spPr/>
        <p:txBody>
          <a:bodyPr/>
          <a:lstStyle/>
          <a:p>
            <a:fld id="{9F4492BD-6A9C-48FC-AC76-0B4FE11194A1}"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127528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end of this lesson the student should be able to:</a:t>
            </a:r>
          </a:p>
          <a:p>
            <a:pPr lvl="1"/>
            <a:r>
              <a:rPr lang="en-US" dirty="0" smtClean="0"/>
              <a:t>explain the difference between structural arguments and context arguments</a:t>
            </a:r>
          </a:p>
          <a:p>
            <a:pPr lvl="1"/>
            <a:r>
              <a:rPr lang="en-US" dirty="0" smtClean="0"/>
              <a:t>understand how context arguments represent contexts</a:t>
            </a:r>
          </a:p>
          <a:p>
            <a:pPr lvl="1"/>
            <a:r>
              <a:rPr lang="en-US" dirty="0" smtClean="0"/>
              <a:t>document this representation as an invariant in the purpose statement</a:t>
            </a:r>
          </a:p>
          <a:p>
            <a:pPr lvl="1"/>
            <a:r>
              <a:rPr lang="en-US" dirty="0" smtClean="0"/>
              <a:t>use these ideas to solve problems for lists, trees, and mutually-recursive data definitions.</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646630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You should now be able to:</a:t>
            </a:r>
          </a:p>
          <a:p>
            <a:pPr lvl="1"/>
            <a:r>
              <a:rPr lang="en-US" dirty="0"/>
              <a:t>explain the difference between structural arguments and context arguments</a:t>
            </a:r>
          </a:p>
          <a:p>
            <a:pPr lvl="1"/>
            <a:r>
              <a:rPr lang="en-US" dirty="0"/>
              <a:t>understand how context arguments represent contexts</a:t>
            </a:r>
          </a:p>
          <a:p>
            <a:pPr lvl="1"/>
            <a:r>
              <a:rPr lang="en-US" dirty="0"/>
              <a:t>document this representation as an invariant in the purpose statement</a:t>
            </a:r>
          </a:p>
          <a:p>
            <a:pPr lvl="1"/>
            <a:r>
              <a:rPr lang="en-US" dirty="0"/>
              <a:t>use these ideas to solve problems for lists, trees, and mutually-recursive data definitions.</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364442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Do Guided </a:t>
            </a:r>
            <a:r>
              <a:rPr lang="en-US" smtClean="0"/>
              <a:t>Practice </a:t>
            </a:r>
            <a:r>
              <a:rPr lang="en-US" smtClean="0"/>
              <a:t>7.1</a:t>
            </a:r>
            <a:endParaRPr lang="en-US" dirty="0" smtClean="0"/>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128451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look again at number-elements</a:t>
            </a:r>
            <a:endParaRPr lang="en-US" dirty="0"/>
          </a:p>
        </p:txBody>
      </p:sp>
      <p:sp>
        <p:nvSpPr>
          <p:cNvPr id="5" name="Content Placeholder 4"/>
          <p:cNvSpPr>
            <a:spLocks noGrp="1"/>
          </p:cNvSpPr>
          <p:nvPr>
            <p:ph idx="1"/>
          </p:nvPr>
        </p:nvSpPr>
        <p:spPr>
          <a:xfrm>
            <a:off x="457200" y="1600200"/>
            <a:ext cx="8229600" cy="5105400"/>
          </a:xfrm>
        </p:spPr>
        <p:txBody>
          <a:bodyPr>
            <a:normAutofit fontScale="92500" lnSpcReduction="10000"/>
          </a:bodyPr>
          <a:lstStyle/>
          <a:p>
            <a:pPr marL="0" indent="0">
              <a:buNone/>
            </a:pPr>
            <a:r>
              <a:rPr lang="en-US" sz="2400" b="1" dirty="0">
                <a:latin typeface="Consolas" pitchFamily="49" charset="0"/>
                <a:cs typeface="Consolas" pitchFamily="49" charset="0"/>
              </a:rPr>
              <a:t>;; STRATEGY: </a:t>
            </a:r>
            <a:r>
              <a:rPr lang="en-US" sz="2400" b="1" dirty="0" smtClean="0">
                <a:latin typeface="Consolas" pitchFamily="49" charset="0"/>
                <a:cs typeface="Consolas" pitchFamily="49" charset="0"/>
              </a:rPr>
              <a:t>structural decomposition</a:t>
            </a:r>
            <a:endParaRPr lang="en-US" sz="2400" b="1" i="1" dirty="0">
              <a:solidFill>
                <a:srgbClr val="FF0000"/>
              </a:solidFill>
              <a:latin typeface="Consolas" pitchFamily="49" charset="0"/>
              <a:cs typeface="Consolas" pitchFamily="49" charset="0"/>
            </a:endParaRPr>
          </a:p>
          <a:p>
            <a:pPr marL="0" indent="0">
              <a:buNone/>
            </a:pPr>
            <a:r>
              <a:rPr lang="en-US" sz="2400" b="1" dirty="0">
                <a:latin typeface="Consolas" pitchFamily="49" charset="0"/>
                <a:cs typeface="Consolas" pitchFamily="49" charset="0"/>
              </a:rPr>
              <a:t>(define (number-list-from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n)</a:t>
            </a:r>
          </a:p>
          <a:p>
            <a:pPr marL="0" indent="0">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marL="0" indent="0">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marL="0" indent="0">
              <a:buNone/>
            </a:pPr>
            <a:r>
              <a:rPr lang="en-US" sz="2400" b="1" dirty="0">
                <a:latin typeface="Consolas" pitchFamily="49" charset="0"/>
                <a:cs typeface="Consolas" pitchFamily="49" charset="0"/>
              </a:rPr>
              <a:t>    [else</a:t>
            </a:r>
          </a:p>
          <a:p>
            <a:pPr marL="0" indent="0">
              <a:buNone/>
            </a:pPr>
            <a:r>
              <a:rPr lang="en-US" sz="2400" b="1" dirty="0">
                <a:latin typeface="Consolas" pitchFamily="49" charset="0"/>
                <a:cs typeface="Consolas" pitchFamily="49" charset="0"/>
              </a:rPr>
              <a:t>      (cons</a:t>
            </a:r>
          </a:p>
          <a:p>
            <a:pPr marL="0" indent="0">
              <a:buNone/>
            </a:pPr>
            <a:r>
              <a:rPr lang="en-US" sz="2400" b="1" dirty="0">
                <a:latin typeface="Consolas" pitchFamily="49" charset="0"/>
                <a:cs typeface="Consolas" pitchFamily="49" charset="0"/>
              </a:rPr>
              <a:t>        (list n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marL="0" indent="0">
              <a:buNone/>
            </a:pPr>
            <a:r>
              <a:rPr lang="en-US" sz="2400" b="1" dirty="0">
                <a:latin typeface="Consolas" pitchFamily="49" charset="0"/>
                <a:cs typeface="Consolas" pitchFamily="49" charset="0"/>
              </a:rPr>
              <a:t>        (number-list-from</a:t>
            </a:r>
          </a:p>
          <a:p>
            <a:pPr marL="0" indent="0">
              <a:buNone/>
            </a:pP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marL="0" indent="0">
              <a:buNone/>
            </a:pPr>
            <a:r>
              <a:rPr lang="en-US" sz="2400" b="1" dirty="0">
                <a:latin typeface="Consolas" pitchFamily="49" charset="0"/>
                <a:cs typeface="Consolas" pitchFamily="49" charset="0"/>
              </a:rPr>
              <a:t>          (+ n 1</a:t>
            </a:r>
            <a:r>
              <a:rPr lang="en-US" sz="2400" b="1" dirty="0" smtClean="0">
                <a:latin typeface="Consolas" pitchFamily="49" charset="0"/>
                <a:cs typeface="Consolas" pitchFamily="49" charset="0"/>
              </a:rPr>
              <a:t>)))]))</a:t>
            </a:r>
          </a:p>
          <a:p>
            <a:pPr marL="0" indent="0">
              <a:buNone/>
            </a:pPr>
            <a:endParaRPr lang="en-US" sz="2400" b="1" dirty="0" smtClean="0">
              <a:latin typeface="Consolas" pitchFamily="49" charset="0"/>
              <a:cs typeface="Consolas" pitchFamily="49" charset="0"/>
            </a:endParaRPr>
          </a:p>
          <a:p>
            <a:pPr marL="0" indent="0">
              <a:buNone/>
            </a:pPr>
            <a:r>
              <a:rPr lang="en-US" sz="2400" b="1" dirty="0">
                <a:latin typeface="Consolas" pitchFamily="49" charset="0"/>
                <a:cs typeface="Consolas" pitchFamily="49" charset="0"/>
              </a:rPr>
              <a:t>(define (number-list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marL="0" indent="0">
              <a:buNone/>
            </a:pPr>
            <a:r>
              <a:rPr lang="en-US" sz="2400" b="1" dirty="0">
                <a:latin typeface="Consolas" pitchFamily="49" charset="0"/>
                <a:cs typeface="Consolas" pitchFamily="49" charset="0"/>
              </a:rPr>
              <a:t>  (number-list-from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1))</a:t>
            </a:r>
          </a:p>
          <a:p>
            <a:pPr marL="0" indent="0">
              <a:buNone/>
            </a:pPr>
            <a:endParaRPr lang="en-US" sz="2400" b="1" dirty="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048087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this work</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b="1" dirty="0">
                <a:latin typeface="Consolas" pitchFamily="49" charset="0"/>
                <a:cs typeface="Consolas" pitchFamily="49" charset="0"/>
              </a:rPr>
              <a:t>(number-list (list 11 22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11 22 33) 1</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22 33) 2</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33) 3</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empty 4</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empty)))</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4</a:t>
            </a:fld>
            <a:endParaRPr lang="en-US">
              <a:solidFill>
                <a:prstClr val="black">
                  <a:tint val="75000"/>
                </a:prstClr>
              </a:solidFill>
            </a:endParaRPr>
          </a:p>
        </p:txBody>
      </p:sp>
      <p:sp>
        <p:nvSpPr>
          <p:cNvPr id="5" name="Rectangle 4"/>
          <p:cNvSpPr/>
          <p:nvPr/>
        </p:nvSpPr>
        <p:spPr>
          <a:xfrm>
            <a:off x="6477000" y="2438400"/>
            <a:ext cx="2703576" cy="4191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t>
            </a:r>
            <a:r>
              <a:rPr lang="en-US" b="1" dirty="0">
                <a:solidFill>
                  <a:schemeClr val="tx1"/>
                </a:solidFill>
              </a:rPr>
              <a:t>number-list</a:t>
            </a:r>
            <a:r>
              <a:rPr lang="en-US" dirty="0">
                <a:solidFill>
                  <a:schemeClr val="tx1"/>
                </a:solidFill>
              </a:rPr>
              <a:t> in action.  In each call of </a:t>
            </a:r>
            <a:r>
              <a:rPr lang="en-US" b="1" dirty="0">
                <a:solidFill>
                  <a:schemeClr val="tx1"/>
                </a:solidFill>
              </a:rPr>
              <a:t>number-list-from</a:t>
            </a:r>
            <a:r>
              <a:rPr lang="en-US" dirty="0">
                <a:solidFill>
                  <a:schemeClr val="tx1"/>
                </a:solidFill>
              </a:rPr>
              <a:t>, I've marked the arguments in red.  What do you notice about the first argument of each call?  What do you notice about the second argument of each call?  What is the relationship between the arguments of each call and the original list, </a:t>
            </a:r>
            <a:r>
              <a:rPr lang="en-US" b="1" dirty="0">
                <a:solidFill>
                  <a:schemeClr val="tx1"/>
                </a:solidFill>
              </a:rPr>
              <a:t>(list 11 22 33)</a:t>
            </a:r>
            <a:r>
              <a:rPr lang="en-US" dirty="0">
                <a:solidFill>
                  <a:schemeClr val="tx1"/>
                </a:solidFill>
              </a:rPr>
              <a:t> </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031048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does </a:t>
            </a:r>
            <a:r>
              <a:rPr lang="en-US" b="1" dirty="0" smtClean="0"/>
              <a:t>n</a:t>
            </a:r>
            <a:r>
              <a:rPr lang="en-US" dirty="0" smtClean="0"/>
              <a:t> represent?</a:t>
            </a:r>
            <a:endParaRPr lang="en-US" dirty="0"/>
          </a:p>
        </p:txBody>
      </p:sp>
      <p:sp>
        <p:nvSpPr>
          <p:cNvPr id="5" name="Content Placeholder 4"/>
          <p:cNvSpPr>
            <a:spLocks noGrp="1"/>
          </p:cNvSpPr>
          <p:nvPr>
            <p:ph idx="1"/>
          </p:nvPr>
        </p:nvSpPr>
        <p:spPr/>
        <p:txBody>
          <a:bodyPr/>
          <a:lstStyle/>
          <a:p>
            <a:r>
              <a:rPr lang="en-US" b="1" dirty="0" smtClean="0">
                <a:latin typeface="Consolas" pitchFamily="49" charset="0"/>
                <a:cs typeface="Consolas" pitchFamily="49" charset="0"/>
              </a:rPr>
              <a:t>(</a:t>
            </a:r>
            <a:r>
              <a:rPr lang="en-US" b="1" dirty="0">
                <a:latin typeface="Consolas" pitchFamily="49" charset="0"/>
                <a:cs typeface="Consolas" pitchFamily="49" charset="0"/>
              </a:rPr>
              <a:t>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 </a:t>
            </a:r>
            <a:r>
              <a:rPr lang="en-US" dirty="0"/>
              <a:t>is called on the </a:t>
            </a:r>
            <a:r>
              <a:rPr lang="en-US" b="1" dirty="0">
                <a:latin typeface="Consolas" pitchFamily="49" charset="0"/>
                <a:cs typeface="Consolas" pitchFamily="49" charset="0"/>
              </a:rPr>
              <a:t>n</a:t>
            </a:r>
            <a:r>
              <a:rPr lang="en-US" dirty="0"/>
              <a:t>-</a:t>
            </a:r>
            <a:r>
              <a:rPr lang="en-US" dirty="0" err="1"/>
              <a:t>th</a:t>
            </a:r>
            <a:r>
              <a:rPr lang="en-US" dirty="0"/>
              <a:t> </a:t>
            </a:r>
            <a:r>
              <a:rPr lang="en-US" dirty="0" err="1" smtClean="0"/>
              <a:t>sublist</a:t>
            </a:r>
            <a:r>
              <a:rPr lang="en-US" dirty="0" smtClean="0"/>
              <a:t> of </a:t>
            </a:r>
            <a:r>
              <a:rPr lang="en-US" dirty="0"/>
              <a:t>the original</a:t>
            </a:r>
            <a:r>
              <a:rPr lang="en-US" dirty="0" smtClean="0"/>
              <a:t>.</a:t>
            </a:r>
            <a:endParaRPr lang="en-US" dirty="0"/>
          </a:p>
          <a:p>
            <a:r>
              <a:rPr lang="en-US" dirty="0"/>
              <a:t>So </a:t>
            </a:r>
            <a:r>
              <a:rPr lang="en-US" b="1" dirty="0">
                <a:latin typeface="Consolas" pitchFamily="49" charset="0"/>
                <a:cs typeface="Consolas" pitchFamily="49" charset="0"/>
              </a:rPr>
              <a:t>n</a:t>
            </a:r>
            <a:r>
              <a:rPr lang="en-US" dirty="0"/>
              <a:t> </a:t>
            </a:r>
            <a:r>
              <a:rPr lang="en-US" dirty="0" smtClean="0"/>
              <a:t>is </a:t>
            </a:r>
            <a:r>
              <a:rPr lang="en-US" dirty="0"/>
              <a:t>the </a:t>
            </a:r>
            <a:r>
              <a:rPr lang="en-US" dirty="0" smtClean="0"/>
              <a:t>number of elements in </a:t>
            </a:r>
            <a:r>
              <a:rPr lang="en-US" dirty="0"/>
              <a:t>the </a:t>
            </a:r>
            <a:r>
              <a:rPr lang="en-US" dirty="0" smtClean="0"/>
              <a:t>original</a:t>
            </a:r>
            <a:r>
              <a:rPr lang="en-US" dirty="0"/>
              <a:t> </a:t>
            </a:r>
            <a:r>
              <a:rPr lang="en-US" dirty="0" smtClean="0"/>
              <a:t>that are above </a:t>
            </a:r>
            <a:r>
              <a:rPr lang="en-US" b="1" dirty="0" err="1" smtClean="0">
                <a:latin typeface="Consolas" pitchFamily="49" charset="0"/>
                <a:cs typeface="Consolas" pitchFamily="49" charset="0"/>
              </a:rPr>
              <a:t>lst</a:t>
            </a:r>
            <a:endParaRPr lang="en-US" b="1" dirty="0" smtClean="0">
              <a:latin typeface="Consolas" pitchFamily="49" charset="0"/>
              <a:cs typeface="Consolas" pitchFamily="49" charset="0"/>
            </a:endParaRPr>
          </a:p>
          <a:p>
            <a:r>
              <a:rPr lang="en-US" dirty="0" smtClean="0">
                <a:cs typeface="Consolas" pitchFamily="49" charset="0"/>
              </a:rPr>
              <a:t>This is deep knowledge about this function, which we need to capture and document if we are going to explain this code to anybody</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7323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document this as an </a:t>
            </a:r>
            <a:r>
              <a:rPr lang="en-US" b="1" dirty="0" smtClean="0"/>
              <a:t>invariant</a:t>
            </a:r>
            <a:endParaRPr lang="en-US" b="1" dirty="0"/>
          </a:p>
        </p:txBody>
      </p:sp>
      <p:sp>
        <p:nvSpPr>
          <p:cNvPr id="7" name="Content Placeholder 6"/>
          <p:cNvSpPr>
            <a:spLocks noGrp="1"/>
          </p:cNvSpPr>
          <p:nvPr>
            <p:ph idx="1"/>
          </p:nvPr>
        </p:nvSpPr>
        <p:spPr/>
        <p:txBody>
          <a:bodyPr>
            <a:normAutofit/>
          </a:bodyPr>
          <a:lstStyle/>
          <a:p>
            <a:pPr marL="0" indent="0"/>
            <a:r>
              <a:rPr lang="en-US" sz="2400" dirty="0"/>
              <a:t>;; number-list-from </a:t>
            </a:r>
          </a:p>
          <a:p>
            <a:pPr marL="0" indent="0"/>
            <a:r>
              <a:rPr lang="en-US" sz="2400" dirty="0"/>
              <a:t>;;   : </a:t>
            </a:r>
            <a:r>
              <a:rPr lang="en-US" sz="2400" dirty="0" err="1"/>
              <a:t>ListOf</a:t>
            </a:r>
            <a:r>
              <a:rPr lang="en-US" sz="2400" dirty="0"/>
              <a:t>&lt;X&gt; Number -&gt; </a:t>
            </a:r>
            <a:r>
              <a:rPr lang="en-US" sz="2400" dirty="0" err="1"/>
              <a:t>NumberedListOf</a:t>
            </a:r>
            <a:r>
              <a:rPr lang="en-US" sz="2400" dirty="0"/>
              <a:t>&lt;X&gt;</a:t>
            </a:r>
          </a:p>
          <a:p>
            <a:r>
              <a:rPr lang="en-US" sz="2400" dirty="0"/>
              <a:t>;; GIVEN: a </a:t>
            </a:r>
            <a:r>
              <a:rPr lang="en-US" sz="2400" dirty="0" err="1"/>
              <a:t>sublist</a:t>
            </a:r>
            <a:r>
              <a:rPr lang="en-US" sz="2400" dirty="0"/>
              <a:t> </a:t>
            </a:r>
            <a:r>
              <a:rPr lang="en-US" sz="2400" dirty="0" err="1"/>
              <a:t>slst</a:t>
            </a:r>
            <a:r>
              <a:rPr lang="en-US" sz="2400" dirty="0"/>
              <a:t> and an integer n</a:t>
            </a:r>
          </a:p>
          <a:p>
            <a:r>
              <a:rPr lang="en-US" sz="2400" dirty="0">
                <a:solidFill>
                  <a:srgbClr val="FF0000"/>
                </a:solidFill>
              </a:rPr>
              <a:t>;; WHERE: </a:t>
            </a:r>
            <a:r>
              <a:rPr lang="en-US" sz="2400" dirty="0" err="1">
                <a:solidFill>
                  <a:srgbClr val="FF0000"/>
                </a:solidFill>
              </a:rPr>
              <a:t>slst</a:t>
            </a:r>
            <a:r>
              <a:rPr lang="en-US" sz="2400" dirty="0">
                <a:solidFill>
                  <a:srgbClr val="FF0000"/>
                </a:solidFill>
              </a:rPr>
              <a:t> is the n-</a:t>
            </a:r>
            <a:r>
              <a:rPr lang="en-US" sz="2400" dirty="0" err="1">
                <a:solidFill>
                  <a:srgbClr val="FF0000"/>
                </a:solidFill>
              </a:rPr>
              <a:t>th</a:t>
            </a:r>
            <a:r>
              <a:rPr lang="en-US" sz="2400" dirty="0">
                <a:solidFill>
                  <a:srgbClr val="FF0000"/>
                </a:solidFill>
              </a:rPr>
              <a:t> </a:t>
            </a:r>
            <a:r>
              <a:rPr lang="en-US" sz="2400" dirty="0" err="1">
                <a:solidFill>
                  <a:srgbClr val="FF0000"/>
                </a:solidFill>
              </a:rPr>
              <a:t>sublist</a:t>
            </a:r>
            <a:r>
              <a:rPr lang="en-US" sz="2400" dirty="0">
                <a:solidFill>
                  <a:srgbClr val="FF0000"/>
                </a:solidFill>
              </a:rPr>
              <a:t> </a:t>
            </a:r>
            <a:endParaRPr lang="en-US" sz="2400" dirty="0" smtClean="0">
              <a:solidFill>
                <a:srgbClr val="FF0000"/>
              </a:solidFill>
            </a:endParaRPr>
          </a:p>
          <a:p>
            <a:r>
              <a:rPr lang="en-US" sz="2400" dirty="0" smtClean="0">
                <a:solidFill>
                  <a:srgbClr val="FF0000"/>
                </a:solidFill>
              </a:rPr>
              <a:t>;;  of </a:t>
            </a:r>
            <a:r>
              <a:rPr lang="en-US" sz="2400" dirty="0">
                <a:solidFill>
                  <a:srgbClr val="FF0000"/>
                </a:solidFill>
              </a:rPr>
              <a:t>some </a:t>
            </a:r>
            <a:r>
              <a:rPr lang="en-US" sz="2400" dirty="0" smtClean="0">
                <a:solidFill>
                  <a:srgbClr val="FF0000"/>
                </a:solidFill>
              </a:rPr>
              <a:t>list lst0</a:t>
            </a:r>
            <a:endParaRPr lang="en-US" sz="2400" dirty="0" smtClean="0"/>
          </a:p>
          <a:p>
            <a:r>
              <a:rPr lang="en-US" sz="2400" dirty="0" smtClean="0"/>
              <a:t>;; RETURNS: &lt;to be filled in&gt;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
        <p:nvSpPr>
          <p:cNvPr id="8" name="Rectangle 7"/>
          <p:cNvSpPr/>
          <p:nvPr/>
        </p:nvSpPr>
        <p:spPr>
          <a:xfrm>
            <a:off x="304800" y="4672614"/>
            <a:ext cx="3124200" cy="162321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don't know what that </a:t>
            </a:r>
            <a:r>
              <a:rPr lang="en-US" dirty="0" smtClean="0">
                <a:solidFill>
                  <a:schemeClr val="tx1"/>
                </a:solidFill>
              </a:rPr>
              <a:t>list </a:t>
            </a:r>
            <a:r>
              <a:rPr lang="en-US" b="1" dirty="0" smtClean="0">
                <a:solidFill>
                  <a:schemeClr val="tx1"/>
                </a:solidFill>
              </a:rPr>
              <a:t>lst0</a:t>
            </a:r>
            <a:r>
              <a:rPr lang="en-US" dirty="0" smtClean="0">
                <a:solidFill>
                  <a:schemeClr val="tx1"/>
                </a:solidFill>
              </a:rPr>
              <a:t> </a:t>
            </a:r>
            <a:r>
              <a:rPr lang="en-US" dirty="0">
                <a:solidFill>
                  <a:schemeClr val="tx1"/>
                </a:solidFill>
              </a:rPr>
              <a:t>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sp>
        <p:nvSpPr>
          <p:cNvPr id="10" name="TextBox 9"/>
          <p:cNvSpPr txBox="1"/>
          <p:nvPr/>
        </p:nvSpPr>
        <p:spPr>
          <a:xfrm>
            <a:off x="5549462" y="3384550"/>
            <a:ext cx="3581400" cy="2971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smtClean="0"/>
              <a:t>The WHERE clause is called an “invariant”.  It is the responsibility of each caller of this function to make sure that the WHERE clause is satisfied.</a:t>
            </a:r>
          </a:p>
          <a:p>
            <a:endParaRPr lang="en-US" dirty="0"/>
          </a:p>
          <a:p>
            <a:r>
              <a:rPr lang="en-US" dirty="0" smtClean="0"/>
              <a:t>The function itself can assume that the WHERE clause is true, just as it assumes that the arguments satisfy its contract.</a:t>
            </a:r>
            <a:endParaRPr lang="en-US" dirty="0"/>
          </a:p>
        </p:txBody>
      </p:sp>
    </p:spTree>
    <p:extLst>
      <p:ext uri="{BB962C8B-B14F-4D97-AF65-F5344CB8AC3E}">
        <p14:creationId xmlns:p14="http://schemas.microsoft.com/office/powerpoint/2010/main" val="312100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 what </a:t>
            </a:r>
            <a:r>
              <a:rPr lang="en-US" dirty="0" smtClean="0"/>
              <a:t>do we mean by "above"?</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7</a:t>
            </a:fld>
            <a:endParaRPr lang="en-US">
              <a:solidFill>
                <a:prstClr val="black">
                  <a:tint val="75000"/>
                </a:prstClr>
              </a:solidFill>
            </a:endParaRPr>
          </a:p>
        </p:txBody>
      </p:sp>
      <p:grpSp>
        <p:nvGrpSpPr>
          <p:cNvPr id="51" name="Group 50"/>
          <p:cNvGrpSpPr/>
          <p:nvPr/>
        </p:nvGrpSpPr>
        <p:grpSpPr>
          <a:xfrm>
            <a:off x="1981200" y="1981200"/>
            <a:ext cx="2097880" cy="685800"/>
            <a:chOff x="1981200" y="1981200"/>
            <a:chExt cx="2097880" cy="685800"/>
          </a:xfrm>
        </p:grpSpPr>
        <p:grpSp>
          <p:nvGrpSpPr>
            <p:cNvPr id="21" name="Group 5"/>
            <p:cNvGrpSpPr>
              <a:grpSpLocks/>
            </p:cNvGrpSpPr>
            <p:nvPr/>
          </p:nvGrpSpPr>
          <p:grpSpPr bwMode="auto">
            <a:xfrm>
              <a:off x="2326483" y="1981200"/>
              <a:ext cx="1222376" cy="304800"/>
              <a:chOff x="1392" y="1536"/>
              <a:chExt cx="480" cy="192"/>
            </a:xfrm>
          </p:grpSpPr>
          <p:sp>
            <p:nvSpPr>
              <p:cNvPr id="37"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38"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2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27" name="Straight Arrow Connector 2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224739" y="3352800"/>
            <a:ext cx="2097880" cy="685800"/>
            <a:chOff x="1981200" y="1981200"/>
            <a:chExt cx="2097880" cy="685800"/>
          </a:xfrm>
        </p:grpSpPr>
        <p:grpSp>
          <p:nvGrpSpPr>
            <p:cNvPr id="53" name="Group 5"/>
            <p:cNvGrpSpPr>
              <a:grpSpLocks/>
            </p:cNvGrpSpPr>
            <p:nvPr/>
          </p:nvGrpSpPr>
          <p:grpSpPr bwMode="auto">
            <a:xfrm>
              <a:off x="2326483" y="1981200"/>
              <a:ext cx="1222376" cy="304800"/>
              <a:chOff x="1392" y="1536"/>
              <a:chExt cx="480" cy="192"/>
            </a:xfrm>
          </p:grpSpPr>
          <p:sp>
            <p:nvSpPr>
              <p:cNvPr id="56"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57"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5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55" name="Straight Arrow Connector 54"/>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38107" y="4038600"/>
            <a:ext cx="2097880" cy="685800"/>
            <a:chOff x="1981200" y="1981200"/>
            <a:chExt cx="2097880" cy="685800"/>
          </a:xfrm>
        </p:grpSpPr>
        <p:grpSp>
          <p:nvGrpSpPr>
            <p:cNvPr id="59" name="Group 5"/>
            <p:cNvGrpSpPr>
              <a:grpSpLocks/>
            </p:cNvGrpSpPr>
            <p:nvPr/>
          </p:nvGrpSpPr>
          <p:grpSpPr bwMode="auto">
            <a:xfrm>
              <a:off x="2326483" y="1981200"/>
              <a:ext cx="1222376" cy="304800"/>
              <a:chOff x="1392" y="1536"/>
              <a:chExt cx="480" cy="192"/>
            </a:xfrm>
          </p:grpSpPr>
          <p:sp>
            <p:nvSpPr>
              <p:cNvPr id="62"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3"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0"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1" name="Straight Arrow Connector 60"/>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6477000" y="4724400"/>
            <a:ext cx="2097880" cy="685800"/>
            <a:chOff x="1981200" y="1981200"/>
            <a:chExt cx="2097880" cy="685800"/>
          </a:xfrm>
        </p:grpSpPr>
        <p:grpSp>
          <p:nvGrpSpPr>
            <p:cNvPr id="65" name="Group 5"/>
            <p:cNvGrpSpPr>
              <a:grpSpLocks/>
            </p:cNvGrpSpPr>
            <p:nvPr/>
          </p:nvGrpSpPr>
          <p:grpSpPr bwMode="auto">
            <a:xfrm>
              <a:off x="2326483" y="1981200"/>
              <a:ext cx="1222376" cy="304800"/>
              <a:chOff x="1392" y="1536"/>
              <a:chExt cx="480" cy="192"/>
            </a:xfrm>
          </p:grpSpPr>
          <p:sp>
            <p:nvSpPr>
              <p:cNvPr id="68"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9"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6"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7" name="Straight Arrow Connector 6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081335" y="2667000"/>
            <a:ext cx="2097880" cy="685800"/>
            <a:chOff x="1981200" y="1981200"/>
            <a:chExt cx="2097880" cy="685800"/>
          </a:xfrm>
        </p:grpSpPr>
        <p:grpSp>
          <p:nvGrpSpPr>
            <p:cNvPr id="71" name="Group 5"/>
            <p:cNvGrpSpPr>
              <a:grpSpLocks/>
            </p:cNvGrpSpPr>
            <p:nvPr/>
          </p:nvGrpSpPr>
          <p:grpSpPr bwMode="auto">
            <a:xfrm>
              <a:off x="2326483" y="1981200"/>
              <a:ext cx="1222376" cy="304800"/>
              <a:chOff x="1392" y="1536"/>
              <a:chExt cx="480" cy="192"/>
            </a:xfrm>
          </p:grpSpPr>
          <p:sp>
            <p:nvSpPr>
              <p:cNvPr id="74"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75"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72"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73" name="Straight Arrow Connector 72"/>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1680476" y="2667000"/>
            <a:ext cx="601447" cy="584775"/>
          </a:xfrm>
          <a:prstGeom prst="rect">
            <a:avLst/>
          </a:prstGeom>
          <a:noFill/>
        </p:spPr>
        <p:txBody>
          <a:bodyPr wrap="none" rtlCol="0">
            <a:spAutoFit/>
          </a:bodyPr>
          <a:lstStyle/>
          <a:p>
            <a:r>
              <a:rPr lang="en-US" sz="3200" dirty="0" smtClean="0"/>
              <a:t>11</a:t>
            </a:r>
            <a:endParaRPr lang="en-US" sz="3200" dirty="0"/>
          </a:p>
        </p:txBody>
      </p:sp>
      <p:sp>
        <p:nvSpPr>
          <p:cNvPr id="77" name="TextBox 76"/>
          <p:cNvSpPr txBox="1"/>
          <p:nvPr/>
        </p:nvSpPr>
        <p:spPr>
          <a:xfrm>
            <a:off x="6176276" y="5410200"/>
            <a:ext cx="601447" cy="584775"/>
          </a:xfrm>
          <a:prstGeom prst="rect">
            <a:avLst/>
          </a:prstGeom>
          <a:noFill/>
        </p:spPr>
        <p:txBody>
          <a:bodyPr wrap="none" rtlCol="0">
            <a:spAutoFit/>
          </a:bodyPr>
          <a:lstStyle/>
          <a:p>
            <a:r>
              <a:rPr lang="en-US" sz="3200" dirty="0" smtClean="0"/>
              <a:t>55</a:t>
            </a:r>
            <a:endParaRPr lang="en-US" sz="3200" dirty="0"/>
          </a:p>
        </p:txBody>
      </p:sp>
      <p:sp>
        <p:nvSpPr>
          <p:cNvPr id="78" name="TextBox 77"/>
          <p:cNvSpPr txBox="1"/>
          <p:nvPr/>
        </p:nvSpPr>
        <p:spPr>
          <a:xfrm>
            <a:off x="5059451" y="4736812"/>
            <a:ext cx="601447" cy="584775"/>
          </a:xfrm>
          <a:prstGeom prst="rect">
            <a:avLst/>
          </a:prstGeom>
          <a:noFill/>
        </p:spPr>
        <p:txBody>
          <a:bodyPr wrap="none" rtlCol="0">
            <a:spAutoFit/>
          </a:bodyPr>
          <a:lstStyle/>
          <a:p>
            <a:r>
              <a:rPr lang="en-US" sz="3200" dirty="0" smtClean="0"/>
              <a:t>44</a:t>
            </a:r>
            <a:endParaRPr lang="en-US" sz="3200" dirty="0"/>
          </a:p>
        </p:txBody>
      </p:sp>
      <p:sp>
        <p:nvSpPr>
          <p:cNvPr id="79" name="TextBox 78"/>
          <p:cNvSpPr txBox="1"/>
          <p:nvPr/>
        </p:nvSpPr>
        <p:spPr>
          <a:xfrm>
            <a:off x="3924015" y="4038600"/>
            <a:ext cx="601447" cy="584775"/>
          </a:xfrm>
          <a:prstGeom prst="rect">
            <a:avLst/>
          </a:prstGeom>
          <a:noFill/>
        </p:spPr>
        <p:txBody>
          <a:bodyPr wrap="none" rtlCol="0">
            <a:spAutoFit/>
          </a:bodyPr>
          <a:lstStyle/>
          <a:p>
            <a:r>
              <a:rPr lang="en-US" sz="3200" dirty="0" smtClean="0"/>
              <a:t>33</a:t>
            </a:r>
            <a:endParaRPr lang="en-US" sz="3200" dirty="0"/>
          </a:p>
        </p:txBody>
      </p:sp>
      <p:sp>
        <p:nvSpPr>
          <p:cNvPr id="80" name="TextBox 79"/>
          <p:cNvSpPr txBox="1"/>
          <p:nvPr/>
        </p:nvSpPr>
        <p:spPr>
          <a:xfrm>
            <a:off x="2780611" y="3365212"/>
            <a:ext cx="601447" cy="584775"/>
          </a:xfrm>
          <a:prstGeom prst="rect">
            <a:avLst/>
          </a:prstGeom>
          <a:noFill/>
        </p:spPr>
        <p:txBody>
          <a:bodyPr wrap="none" rtlCol="0">
            <a:spAutoFit/>
          </a:bodyPr>
          <a:lstStyle/>
          <a:p>
            <a:r>
              <a:rPr lang="en-US" sz="3200" dirty="0" smtClean="0"/>
              <a:t>22</a:t>
            </a:r>
            <a:endParaRPr lang="en-US" sz="3200" dirty="0"/>
          </a:p>
        </p:txBody>
      </p:sp>
      <p:sp>
        <p:nvSpPr>
          <p:cNvPr id="81" name="Left Brace 80"/>
          <p:cNvSpPr/>
          <p:nvPr/>
        </p:nvSpPr>
        <p:spPr>
          <a:xfrm rot="18130451">
            <a:off x="2386661" y="2661650"/>
            <a:ext cx="533401" cy="2903794"/>
          </a:xfrm>
          <a:prstGeom prst="leftBrac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Rectangle 81"/>
          <p:cNvSpPr/>
          <p:nvPr/>
        </p:nvSpPr>
        <p:spPr>
          <a:xfrm>
            <a:off x="569116" y="5092987"/>
            <a:ext cx="3655622" cy="1219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chemeClr val="tx1"/>
                </a:solidFill>
              </a:rPr>
              <a:t>These nodes are "above" the sublist (44 55 ...)</a:t>
            </a:r>
          </a:p>
        </p:txBody>
      </p:sp>
      <p:sp>
        <p:nvSpPr>
          <p:cNvPr id="83" name="Rectangle 82"/>
          <p:cNvSpPr/>
          <p:nvPr/>
        </p:nvSpPr>
        <p:spPr>
          <a:xfrm>
            <a:off x="6096000" y="1981200"/>
            <a:ext cx="2971799"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chemeClr val="tx1"/>
                </a:solidFill>
              </a:rPr>
              <a:t>The sublist (44 55 ...)</a:t>
            </a:r>
          </a:p>
        </p:txBody>
      </p:sp>
      <p:sp>
        <p:nvSpPr>
          <p:cNvPr id="84" name="Freeform 83"/>
          <p:cNvSpPr/>
          <p:nvPr/>
        </p:nvSpPr>
        <p:spPr>
          <a:xfrm>
            <a:off x="6457950" y="2905125"/>
            <a:ext cx="1325625" cy="1133475"/>
          </a:xfrm>
          <a:custGeom>
            <a:avLst/>
            <a:gdLst>
              <a:gd name="connsiteX0" fmla="*/ 1152525 w 1325625"/>
              <a:gd name="connsiteY0" fmla="*/ 0 h 1133475"/>
              <a:gd name="connsiteX1" fmla="*/ 1257300 w 1325625"/>
              <a:gd name="connsiteY1" fmla="*/ 514350 h 1133475"/>
              <a:gd name="connsiteX2" fmla="*/ 247650 w 1325625"/>
              <a:gd name="connsiteY2" fmla="*/ 495300 h 1133475"/>
              <a:gd name="connsiteX3" fmla="*/ 0 w 1325625"/>
              <a:gd name="connsiteY3" fmla="*/ 1133475 h 1133475"/>
            </a:gdLst>
            <a:ahLst/>
            <a:cxnLst>
              <a:cxn ang="0">
                <a:pos x="connsiteX0" y="connsiteY0"/>
              </a:cxn>
              <a:cxn ang="0">
                <a:pos x="connsiteX1" y="connsiteY1"/>
              </a:cxn>
              <a:cxn ang="0">
                <a:pos x="connsiteX2" y="connsiteY2"/>
              </a:cxn>
              <a:cxn ang="0">
                <a:pos x="connsiteX3" y="connsiteY3"/>
              </a:cxn>
            </a:cxnLst>
            <a:rect l="l" t="t" r="r" b="b"/>
            <a:pathLst>
              <a:path w="1325625" h="1133475">
                <a:moveTo>
                  <a:pt x="1152525" y="0"/>
                </a:moveTo>
                <a:cubicBezTo>
                  <a:pt x="1280318" y="215900"/>
                  <a:pt x="1408112" y="431800"/>
                  <a:pt x="1257300" y="514350"/>
                </a:cubicBezTo>
                <a:cubicBezTo>
                  <a:pt x="1106488" y="596900"/>
                  <a:pt x="457200" y="392113"/>
                  <a:pt x="247650" y="495300"/>
                </a:cubicBezTo>
                <a:cubicBezTo>
                  <a:pt x="38100" y="598487"/>
                  <a:pt x="19050" y="865981"/>
                  <a:pt x="0" y="1133475"/>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Freeform 84"/>
          <p:cNvSpPr/>
          <p:nvPr/>
        </p:nvSpPr>
        <p:spPr>
          <a:xfrm>
            <a:off x="1025067" y="4292888"/>
            <a:ext cx="1508583" cy="802987"/>
          </a:xfrm>
          <a:custGeom>
            <a:avLst/>
            <a:gdLst>
              <a:gd name="connsiteX0" fmla="*/ 489408 w 1508583"/>
              <a:gd name="connsiteY0" fmla="*/ 802987 h 802987"/>
              <a:gd name="connsiteX1" fmla="*/ 22683 w 1508583"/>
              <a:gd name="connsiteY1" fmla="*/ 2887 h 802987"/>
              <a:gd name="connsiteX2" fmla="*/ 1127583 w 1508583"/>
              <a:gd name="connsiteY2" fmla="*/ 517237 h 802987"/>
              <a:gd name="connsiteX3" fmla="*/ 1508583 w 1508583"/>
              <a:gd name="connsiteY3" fmla="*/ 31462 h 802987"/>
            </a:gdLst>
            <a:ahLst/>
            <a:cxnLst>
              <a:cxn ang="0">
                <a:pos x="connsiteX0" y="connsiteY0"/>
              </a:cxn>
              <a:cxn ang="0">
                <a:pos x="connsiteX1" y="connsiteY1"/>
              </a:cxn>
              <a:cxn ang="0">
                <a:pos x="connsiteX2" y="connsiteY2"/>
              </a:cxn>
              <a:cxn ang="0">
                <a:pos x="connsiteX3" y="connsiteY3"/>
              </a:cxn>
            </a:cxnLst>
            <a:rect l="l" t="t" r="r" b="b"/>
            <a:pathLst>
              <a:path w="1508583" h="802987">
                <a:moveTo>
                  <a:pt x="489408" y="802987"/>
                </a:moveTo>
                <a:cubicBezTo>
                  <a:pt x="202864" y="426749"/>
                  <a:pt x="-83679" y="50512"/>
                  <a:pt x="22683" y="2887"/>
                </a:cubicBezTo>
                <a:cubicBezTo>
                  <a:pt x="129045" y="-44738"/>
                  <a:pt x="879933" y="512475"/>
                  <a:pt x="1127583" y="517237"/>
                </a:cubicBezTo>
                <a:cubicBezTo>
                  <a:pt x="1375233" y="521999"/>
                  <a:pt x="1441908" y="276730"/>
                  <a:pt x="1508583" y="31462"/>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Rectangle 2"/>
          <p:cNvSpPr/>
          <p:nvPr/>
        </p:nvSpPr>
        <p:spPr>
          <a:xfrm>
            <a:off x="4760115" y="5943600"/>
            <a:ext cx="3850485"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400" dirty="0">
                <a:solidFill>
                  <a:schemeClr val="tx1"/>
                </a:solidFill>
              </a:rPr>
              <a:t>We'll spend a lot of time this week talking about the nodes "above" a </a:t>
            </a:r>
            <a:r>
              <a:rPr lang="en-US" sz="1400" dirty="0" err="1">
                <a:solidFill>
                  <a:schemeClr val="tx1"/>
                </a:solidFill>
              </a:rPr>
              <a:t>sublist</a:t>
            </a:r>
            <a:r>
              <a:rPr lang="en-US" sz="1400" dirty="0">
                <a:solidFill>
                  <a:schemeClr val="tx1"/>
                </a:solidFill>
              </a:rPr>
              <a:t>.  Here's a picture that illustrates what we mean.</a:t>
            </a:r>
          </a:p>
        </p:txBody>
      </p:sp>
    </p:spTree>
    <p:extLst>
      <p:ext uri="{BB962C8B-B14F-4D97-AF65-F5344CB8AC3E}">
        <p14:creationId xmlns:p14="http://schemas.microsoft.com/office/powerpoint/2010/main" val="2859299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Is the invariant satisfied at the recursive call?</a:t>
            </a:r>
            <a:endParaRPr lang="en-US" dirty="0"/>
          </a:p>
        </p:txBody>
      </p:sp>
      <p:sp>
        <p:nvSpPr>
          <p:cNvPr id="7" name="Content Placeholder 6"/>
          <p:cNvSpPr>
            <a:spLocks noGrp="1"/>
          </p:cNvSpPr>
          <p:nvPr>
            <p:ph idx="1"/>
          </p:nvPr>
        </p:nvSpPr>
        <p:spPr/>
        <p:txBody>
          <a:bodyPr>
            <a:normAutofit/>
          </a:bodyPr>
          <a:lstStyle/>
          <a:p>
            <a:pPr marL="0" indent="0"/>
            <a:r>
              <a:rPr lang="en-US" sz="2000" dirty="0"/>
              <a:t>(define (number-list-from </a:t>
            </a:r>
            <a:r>
              <a:rPr lang="en-US" sz="2000" dirty="0" err="1"/>
              <a:t>lst</a:t>
            </a:r>
            <a:r>
              <a:rPr lang="en-US" sz="2000" dirty="0"/>
              <a:t> n)</a:t>
            </a:r>
          </a:p>
          <a:p>
            <a:pPr marL="0" indent="0"/>
            <a:r>
              <a:rPr lang="en-US" sz="2000" dirty="0"/>
              <a:t>  (</a:t>
            </a:r>
            <a:r>
              <a:rPr lang="en-US" sz="2000" dirty="0" err="1"/>
              <a:t>cond</a:t>
            </a:r>
            <a:endParaRPr lang="en-US" sz="2000" dirty="0"/>
          </a:p>
          <a:p>
            <a:pPr marL="0" indent="0"/>
            <a:r>
              <a:rPr lang="en-US" sz="2000" dirty="0"/>
              <a:t>    [(empty? </a:t>
            </a:r>
            <a:r>
              <a:rPr lang="en-US" sz="2000" dirty="0" err="1"/>
              <a:t>lst</a:t>
            </a:r>
            <a:r>
              <a:rPr lang="en-US" sz="2000" dirty="0"/>
              <a:t>) empty]</a:t>
            </a:r>
          </a:p>
          <a:p>
            <a:pPr marL="0" indent="0"/>
            <a:r>
              <a:rPr lang="en-US" sz="2000" dirty="0"/>
              <a:t>    [else</a:t>
            </a:r>
          </a:p>
          <a:p>
            <a:pPr marL="0" indent="0"/>
            <a:r>
              <a:rPr lang="en-US" sz="2000" dirty="0"/>
              <a:t>      (cons</a:t>
            </a:r>
          </a:p>
          <a:p>
            <a:pPr marL="0" indent="0"/>
            <a:r>
              <a:rPr lang="en-US" sz="2000" dirty="0"/>
              <a:t>        (list n (first </a:t>
            </a:r>
            <a:r>
              <a:rPr lang="en-US" sz="2000" dirty="0" err="1"/>
              <a:t>lst</a:t>
            </a:r>
            <a:r>
              <a:rPr lang="en-US" sz="2000" dirty="0"/>
              <a:t>))</a:t>
            </a:r>
          </a:p>
          <a:p>
            <a:pPr marL="0" indent="0"/>
            <a:r>
              <a:rPr lang="en-US" sz="2000" dirty="0"/>
              <a:t>        (</a:t>
            </a:r>
            <a:r>
              <a:rPr lang="en-US" sz="2000" dirty="0" smtClean="0"/>
              <a:t>number-list-from (</a:t>
            </a:r>
            <a:r>
              <a:rPr lang="en-US" sz="2000" dirty="0"/>
              <a:t>rest </a:t>
            </a:r>
            <a:r>
              <a:rPr lang="en-US" sz="2000" dirty="0" err="1"/>
              <a:t>lst</a:t>
            </a:r>
            <a:r>
              <a:rPr lang="en-US" sz="2000" dirty="0" smtClean="0"/>
              <a:t>) (+ </a:t>
            </a:r>
            <a:r>
              <a:rPr lang="en-US" sz="2000" dirty="0"/>
              <a:t>n 1)))]))</a:t>
            </a:r>
          </a:p>
          <a:p>
            <a:endParaRPr lang="en-US" dirty="0"/>
          </a:p>
        </p:txBody>
      </p:sp>
      <p:sp>
        <p:nvSpPr>
          <p:cNvPr id="8" name="Rounded Rectangle 7"/>
          <p:cNvSpPr/>
          <p:nvPr/>
        </p:nvSpPr>
        <p:spPr>
          <a:xfrm>
            <a:off x="5638800" y="3810000"/>
            <a:ext cx="1143000" cy="4572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9" name="Rectangle 8"/>
          <p:cNvSpPr/>
          <p:nvPr/>
        </p:nvSpPr>
        <p:spPr>
          <a:xfrm>
            <a:off x="3657600" y="4648200"/>
            <a:ext cx="4419600" cy="1371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If </a:t>
            </a:r>
            <a:r>
              <a:rPr lang="en-US" b="1" dirty="0" err="1" smtClean="0">
                <a:solidFill>
                  <a:schemeClr val="tx1"/>
                </a:solidFill>
              </a:rPr>
              <a:t>lst</a:t>
            </a:r>
            <a:r>
              <a:rPr lang="en-US" dirty="0" smtClean="0">
                <a:solidFill>
                  <a:schemeClr val="tx1"/>
                </a:solidFill>
              </a:rPr>
              <a:t> is the </a:t>
            </a:r>
            <a:r>
              <a:rPr lang="en-US" b="1" dirty="0" smtClean="0">
                <a:solidFill>
                  <a:schemeClr val="tx1"/>
                </a:solidFill>
              </a:rPr>
              <a:t>n</a:t>
            </a:r>
            <a:r>
              <a:rPr lang="en-US" dirty="0" smtClean="0">
                <a:solidFill>
                  <a:schemeClr val="tx1"/>
                </a:solidFill>
              </a:rPr>
              <a:t>th </a:t>
            </a:r>
            <a:r>
              <a:rPr lang="en-US" dirty="0" err="1" smtClean="0">
                <a:solidFill>
                  <a:schemeClr val="tx1"/>
                </a:solidFill>
              </a:rPr>
              <a:t>sublist</a:t>
            </a:r>
            <a:r>
              <a:rPr lang="en-US" dirty="0" smtClean="0">
                <a:solidFill>
                  <a:schemeClr val="tx1"/>
                </a:solidFill>
              </a:rPr>
              <a:t> of the original, then </a:t>
            </a:r>
            <a:r>
              <a:rPr lang="en-US" b="1" dirty="0" smtClean="0">
                <a:solidFill>
                  <a:schemeClr val="tx1"/>
                </a:solidFill>
              </a:rPr>
              <a:t>(rest </a:t>
            </a:r>
            <a:r>
              <a:rPr lang="en-US" b="1" dirty="0" err="1" smtClean="0">
                <a:solidFill>
                  <a:schemeClr val="tx1"/>
                </a:solidFill>
              </a:rPr>
              <a:t>lst</a:t>
            </a:r>
            <a:r>
              <a:rPr lang="en-US" b="1" dirty="0" smtClean="0">
                <a:solidFill>
                  <a:schemeClr val="tx1"/>
                </a:solidFill>
              </a:rPr>
              <a:t>) </a:t>
            </a:r>
            <a:r>
              <a:rPr lang="en-US" dirty="0" smtClean="0">
                <a:solidFill>
                  <a:schemeClr val="tx1"/>
                </a:solidFill>
              </a:rPr>
              <a:t>is </a:t>
            </a:r>
            <a:r>
              <a:rPr lang="en-US" dirty="0" smtClean="0">
                <a:solidFill>
                  <a:schemeClr val="tx1"/>
                </a:solidFill>
              </a:rPr>
              <a:t>its </a:t>
            </a:r>
            <a:r>
              <a:rPr lang="en-US" b="1" dirty="0" smtClean="0">
                <a:solidFill>
                  <a:schemeClr val="tx1"/>
                </a:solidFill>
              </a:rPr>
              <a:t>(n+1</a:t>
            </a:r>
            <a:r>
              <a:rPr lang="en-US" b="1" dirty="0" smtClean="0">
                <a:solidFill>
                  <a:schemeClr val="tx1"/>
                </a:solidFill>
              </a:rPr>
              <a:t>)</a:t>
            </a:r>
            <a:r>
              <a:rPr lang="en-US" dirty="0" smtClean="0">
                <a:solidFill>
                  <a:schemeClr val="tx1"/>
                </a:solidFill>
              </a:rPr>
              <a:t>-</a:t>
            </a:r>
            <a:r>
              <a:rPr lang="en-US" dirty="0" err="1" smtClean="0">
                <a:solidFill>
                  <a:schemeClr val="tx1"/>
                </a:solidFill>
              </a:rPr>
              <a:t>st</a:t>
            </a:r>
            <a:r>
              <a:rPr lang="en-US" dirty="0" smtClean="0">
                <a:solidFill>
                  <a:schemeClr val="tx1"/>
                </a:solidFill>
              </a:rPr>
              <a:t> </a:t>
            </a:r>
            <a:r>
              <a:rPr lang="en-US" dirty="0" err="1" smtClean="0">
                <a:solidFill>
                  <a:schemeClr val="tx1"/>
                </a:solidFill>
              </a:rPr>
              <a:t>sublist</a:t>
            </a:r>
            <a:r>
              <a:rPr lang="en-US" dirty="0" smtClean="0">
                <a:solidFill>
                  <a:schemeClr val="tx1"/>
                </a:solidFill>
              </a:rPr>
              <a:t>.  </a:t>
            </a:r>
            <a:r>
              <a:rPr lang="en-US" dirty="0" smtClean="0">
                <a:solidFill>
                  <a:schemeClr val="tx1"/>
                </a:solidFill>
              </a:rPr>
              <a:t>If the current call satisfies the invariant, then the recursive call also satisfies the invariant.</a:t>
            </a:r>
            <a:endParaRPr lang="en-US" dirty="0">
              <a:solidFill>
                <a:schemeClr val="tx1"/>
              </a:solidFill>
            </a:endParaRPr>
          </a:p>
        </p:txBody>
      </p:sp>
      <p:cxnSp>
        <p:nvCxnSpPr>
          <p:cNvPr id="11" name="Straight Arrow Connector 10"/>
          <p:cNvCxnSpPr>
            <a:stCxn id="9" idx="0"/>
          </p:cNvCxnSpPr>
          <p:nvPr/>
        </p:nvCxnSpPr>
        <p:spPr>
          <a:xfrm flipV="1">
            <a:off x="5867400" y="4267200"/>
            <a:ext cx="342900" cy="381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136753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let’s write the rest of the purpose statement</a:t>
            </a:r>
            <a:endParaRPr lang="en-US" dirty="0"/>
          </a:p>
        </p:txBody>
      </p:sp>
      <p:sp>
        <p:nvSpPr>
          <p:cNvPr id="3" name="Content Placeholder 2"/>
          <p:cNvSpPr>
            <a:spLocks noGrp="1"/>
          </p:cNvSpPr>
          <p:nvPr>
            <p:ph idx="1"/>
          </p:nvPr>
        </p:nvSpPr>
        <p:spPr/>
        <p:txBody>
          <a:bodyPr/>
          <a:lstStyle/>
          <a:p>
            <a:r>
              <a:rPr lang="en-US" dirty="0" smtClean="0"/>
              <a:t>The helper has lost track of the original list; it only knows its position in the original.</a:t>
            </a:r>
          </a:p>
          <a:p>
            <a:r>
              <a:rPr lang="en-US" dirty="0" smtClean="0"/>
              <a:t>Need to document the connection in the purpose statement.</a:t>
            </a:r>
          </a:p>
          <a:p>
            <a:r>
              <a:rPr lang="en-US" dirty="0" smtClean="0"/>
              <a:t>Here's the new purpose statement: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8523002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cbbab1d786ce38e150a8610f725d2f513fd2a"/>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6012</TotalTime>
  <Words>1917</Words>
  <Application>Microsoft Office PowerPoint</Application>
  <PresentationFormat>On-screen Show (4:3)</PresentationFormat>
  <Paragraphs>217</Paragraphs>
  <Slides>21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CMMI10</vt:lpstr>
      <vt:lpstr>CMR10</vt:lpstr>
      <vt:lpstr>CMSY10ORIG</vt:lpstr>
      <vt:lpstr>Consolas</vt:lpstr>
      <vt:lpstr>Helvetica Neue</vt:lpstr>
      <vt:lpstr>11_Office Theme</vt:lpstr>
      <vt:lpstr>Generalizing Over Contexts</vt:lpstr>
      <vt:lpstr>Learning Objectives</vt:lpstr>
      <vt:lpstr>Let’s look again at number-elements</vt:lpstr>
      <vt:lpstr>Let’s watch this work</vt:lpstr>
      <vt:lpstr>What does n represent?</vt:lpstr>
      <vt:lpstr>We document this as an invariant</vt:lpstr>
      <vt:lpstr>Wait: what do we mean by "above"?</vt:lpstr>
      <vt:lpstr>Is the invariant satisfied at the recursive call?</vt:lpstr>
      <vt:lpstr>Now let’s write the rest of the purpose statement</vt:lpstr>
      <vt:lpstr>New Purpose Statement</vt:lpstr>
      <vt:lpstr>Structural Arguments and Context Arguments</vt:lpstr>
      <vt:lpstr>Context Arguments and Accumulators</vt:lpstr>
      <vt:lpstr>Let's do our mark-depth example in this style</vt:lpstr>
      <vt:lpstr>And we need to reconstruct the original function, as usual</vt:lpstr>
      <vt:lpstr>What about mutually recursive data defs?</vt:lpstr>
      <vt:lpstr>Template for SoS and LoSS, with context argument (part 1)</vt:lpstr>
      <vt:lpstr>Template for SoS and LoSS, with context argument (part 2)</vt:lpstr>
      <vt:lpstr>Template for SoS and LoSS, with context argument (part 3)</vt:lpstr>
      <vt:lpstr>Recipe for context arguments</vt:lpstr>
      <vt:lpstr>Summary</vt:lpstr>
      <vt:lpstr>Next Steps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Accumulators</dc:title>
  <dc:creator>wand</dc:creator>
  <cp:lastModifiedBy>Mitchell Wand</cp:lastModifiedBy>
  <cp:revision>72</cp:revision>
  <dcterms:created xsi:type="dcterms:W3CDTF">2011-10-13T14:59:47Z</dcterms:created>
  <dcterms:modified xsi:type="dcterms:W3CDTF">2014-10-07T00:32:20Z</dcterms:modified>
</cp:coreProperties>
</file>